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9.xml" ContentType="application/vnd.openxmlformats-officedocument.presentationml.notesSlide+xml"/>
  <Default Extension="gif" ContentType="image/gif"/>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72" r:id="rId1"/>
  </p:sldMasterIdLst>
  <p:notesMasterIdLst>
    <p:notesMasterId r:id="rId13"/>
  </p:notesMasterIdLst>
  <p:sldIdLst>
    <p:sldId id="327" r:id="rId2"/>
    <p:sldId id="298" r:id="rId3"/>
    <p:sldId id="349" r:id="rId4"/>
    <p:sldId id="346" r:id="rId5"/>
    <p:sldId id="343" r:id="rId6"/>
    <p:sldId id="342" r:id="rId7"/>
    <p:sldId id="348" r:id="rId8"/>
    <p:sldId id="350" r:id="rId9"/>
    <p:sldId id="345" r:id="rId10"/>
    <p:sldId id="347" r:id="rId11"/>
    <p:sldId id="340" r:id="rId12"/>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 xmlns:p14="http://schemas.microsoft.com/office/powerpoint/2010/main">
          <a:srgbClr val="FF0000"/>
        </p14:laserClr>
      </p:ext>
      <p:ext uri="{2FDB2607-1784-4EEB-B798-7EB5836EED8A}">
        <p14:showMediaCtrls xmlns="" xmlns:p14="http://schemas.microsoft.com/office/powerpoint/2010/main" val="1"/>
      </p:ext>
    </p:extLst>
  </p:showPr>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71657" autoAdjust="0"/>
  </p:normalViewPr>
  <p:slideViewPr>
    <p:cSldViewPr snapToGrid="0">
      <p:cViewPr varScale="1">
        <p:scale>
          <a:sx n="81" d="100"/>
          <a:sy n="81" d="100"/>
        </p:scale>
        <p:origin x="-77" y="-101"/>
      </p:cViewPr>
      <p:guideLst>
        <p:guide orient="horz" pos="2160"/>
        <p:guide pos="384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7D36C68-DDAB-4D09-8E72-8E937BD7768C}" type="datetimeFigureOut">
              <a:rPr lang="ru-RU" smtClean="0"/>
              <a:pPr/>
              <a:t>30.06.2026</a:t>
            </a:fld>
            <a:endParaRPr lang="ru-RU"/>
          </a:p>
        </p:txBody>
      </p:sp>
      <p:sp>
        <p:nvSpPr>
          <p:cNvPr id="4" name="Образ слайда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048289E-2F4B-4BDB-9E3D-307BE649A8BF}" type="slidenum">
              <a:rPr lang="ru-RU" smtClean="0"/>
              <a:pPr/>
              <a:t>‹#›</a:t>
            </a:fld>
            <a:endParaRPr lang="ru-RU"/>
          </a:p>
        </p:txBody>
      </p:sp>
    </p:spTree>
    <p:extLst>
      <p:ext uri="{BB962C8B-B14F-4D97-AF65-F5344CB8AC3E}">
        <p14:creationId xmlns="" xmlns:p14="http://schemas.microsoft.com/office/powerpoint/2010/main" val="94057947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mn-lt"/>
                <a:ea typeface="+mn-ea"/>
                <a:cs typeface="+mn-cs"/>
              </a:rPr>
              <a:t>Здравствуйте. Я Мелентьев Владимир Сергеевич, доцент, руководитель </a:t>
            </a:r>
            <a:r>
              <a:rPr lang="en-US" sz="1200" kern="1200" dirty="0" smtClean="0">
                <a:solidFill>
                  <a:schemeClr val="tx1"/>
                </a:solidFill>
                <a:latin typeface="+mn-lt"/>
                <a:ea typeface="+mn-ea"/>
                <a:cs typeface="+mn-cs"/>
              </a:rPr>
              <a:t>IT</a:t>
            </a:r>
            <a:r>
              <a:rPr lang="ru-RU" sz="1200" kern="1200" dirty="0" smtClean="0">
                <a:solidFill>
                  <a:schemeClr val="tx1"/>
                </a:solidFill>
                <a:latin typeface="+mn-lt"/>
                <a:ea typeface="+mn-ea"/>
                <a:cs typeface="+mn-cs"/>
              </a:rPr>
              <a:t>-секции каф. КиПДЛА. </a:t>
            </a:r>
            <a:endParaRPr lang="ru-RU" dirty="0"/>
          </a:p>
        </p:txBody>
      </p:sp>
      <p:sp>
        <p:nvSpPr>
          <p:cNvPr id="4" name="Номер слайда 3"/>
          <p:cNvSpPr>
            <a:spLocks noGrp="1"/>
          </p:cNvSpPr>
          <p:nvPr>
            <p:ph type="sldNum" sz="quarter" idx="10"/>
          </p:nvPr>
        </p:nvSpPr>
        <p:spPr/>
        <p:txBody>
          <a:bodyPr/>
          <a:lstStyle/>
          <a:p>
            <a:fld id="{0048289E-2F4B-4BDB-9E3D-307BE649A8BF}" type="slidenum">
              <a:rPr lang="ru-RU" smtClean="0"/>
              <a:pPr/>
              <a:t>1</a:t>
            </a:fld>
            <a:endParaRPr lang="ru-RU"/>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pPr marL="228600" indent="-228600">
              <a:buAutoNum type="arabicPeriod"/>
            </a:pPr>
            <a:r>
              <a:rPr lang="ru-RU" baseline="0" dirty="0" smtClean="0"/>
              <a:t>Болты на </a:t>
            </a:r>
            <a:r>
              <a:rPr lang="ru-RU" baseline="0" dirty="0" err="1" smtClean="0"/>
              <a:t>междисковой</a:t>
            </a:r>
            <a:r>
              <a:rPr lang="ru-RU" baseline="0" dirty="0" smtClean="0"/>
              <a:t> </a:t>
            </a:r>
            <a:r>
              <a:rPr lang="ru-RU" baseline="0" dirty="0" err="1" smtClean="0"/>
              <a:t>проставке</a:t>
            </a:r>
            <a:r>
              <a:rPr lang="ru-RU" baseline="0" dirty="0" smtClean="0"/>
              <a:t> делаются с одной стороны – с передней, там где она соединяется с диском рабочего колеса. На противоположной стороне делаются отверстия. В эти отверстия войдут болты следующей ступени.</a:t>
            </a:r>
          </a:p>
          <a:p>
            <a:pPr marL="228600" indent="-228600">
              <a:buAutoNum type="arabicPeriod"/>
            </a:pPr>
            <a:r>
              <a:rPr lang="ru-RU" baseline="0" dirty="0" smtClean="0"/>
              <a:t>Болты делаются шляпками внутрь </a:t>
            </a:r>
            <a:r>
              <a:rPr lang="ru-RU" baseline="0" dirty="0" err="1" smtClean="0"/>
              <a:t>проставки</a:t>
            </a:r>
            <a:r>
              <a:rPr lang="ru-RU" baseline="0" dirty="0" smtClean="0"/>
              <a:t> (см. слайд 3). Тогда в сборке </a:t>
            </a:r>
            <a:r>
              <a:rPr lang="ru-RU" baseline="0" dirty="0" err="1" smtClean="0"/>
              <a:t>проставку</a:t>
            </a:r>
            <a:r>
              <a:rPr lang="ru-RU" baseline="0" dirty="0" smtClean="0"/>
              <a:t> и диск рабочего колеса можно будет легко сопрячь.</a:t>
            </a:r>
          </a:p>
          <a:p>
            <a:pPr marL="228600" indent="-228600">
              <a:buAutoNum type="arabicPeriod"/>
            </a:pPr>
            <a:r>
              <a:rPr lang="ru-RU" baseline="0" dirty="0" smtClean="0"/>
              <a:t>Болты допускается делать как заодно с </a:t>
            </a:r>
            <a:r>
              <a:rPr lang="ru-RU" baseline="0" dirty="0" err="1" smtClean="0"/>
              <a:t>проставкой</a:t>
            </a:r>
            <a:r>
              <a:rPr lang="ru-RU" baseline="0" dirty="0" smtClean="0"/>
              <a:t> (просто операциями на детали: две вытяжки, фаска вращением и фаска на конце), так и массивом болтов (в этом случае болты можно делать как вручную, так и брать из библиотеки крепежа)</a:t>
            </a:r>
            <a:endParaRPr lang="ru-RU" dirty="0"/>
          </a:p>
        </p:txBody>
      </p:sp>
      <p:sp>
        <p:nvSpPr>
          <p:cNvPr id="4" name="Номер слайда 3"/>
          <p:cNvSpPr>
            <a:spLocks noGrp="1"/>
          </p:cNvSpPr>
          <p:nvPr>
            <p:ph type="sldNum" sz="quarter" idx="10"/>
          </p:nvPr>
        </p:nvSpPr>
        <p:spPr/>
        <p:txBody>
          <a:bodyPr/>
          <a:lstStyle/>
          <a:p>
            <a:fld id="{0048289E-2F4B-4BDB-9E3D-307BE649A8BF}" type="slidenum">
              <a:rPr lang="ru-RU" smtClean="0"/>
              <a:pPr/>
              <a:t>10</a:t>
            </a:fld>
            <a:endParaRPr lang="ru-RU"/>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dirty="0" smtClean="0"/>
              <a:t>Общие требования</a:t>
            </a:r>
            <a:r>
              <a:rPr lang="ru-RU" baseline="0" dirty="0" smtClean="0"/>
              <a:t> к сборке следующие:</a:t>
            </a:r>
          </a:p>
          <a:p>
            <a:pPr marL="228600" indent="-228600">
              <a:buAutoNum type="arabicPeriod"/>
            </a:pPr>
            <a:r>
              <a:rPr lang="ru-RU" baseline="0" dirty="0" smtClean="0"/>
              <a:t>Не должно быть пересечения деталей. Т.е. детали не должны внедряться друг в друга.</a:t>
            </a:r>
          </a:p>
          <a:p>
            <a:pPr marL="228600" indent="-228600">
              <a:buAutoNum type="arabicPeriod"/>
            </a:pPr>
            <a:r>
              <a:rPr lang="ru-RU" baseline="0" dirty="0" smtClean="0"/>
              <a:t>Ступень должна быть установлена на своём месте на валу. Для этого на валу сделаны буртики</a:t>
            </a:r>
            <a:r>
              <a:rPr lang="en-US" baseline="0" dirty="0" smtClean="0"/>
              <a:t>, </a:t>
            </a:r>
            <a:r>
              <a:rPr lang="ru-RU" baseline="0" dirty="0" smtClean="0"/>
              <a:t>на которые устанавливается диск рабочего колеса соответствующей ступени. Поскольку канал компрессора сужается, ступени нумеруются от широкого конца к узкому (от стороны с большим диаметром к стороне с меньшим диаметром). Статорный венец (направляющий аппарат) вставляется в круговой паз на корпусе после рабочего колеса. На рисунке установлена вторая ступень.</a:t>
            </a:r>
          </a:p>
          <a:p>
            <a:pPr marL="228600" indent="-228600">
              <a:buAutoNum type="arabicPeriod"/>
            </a:pPr>
            <a:r>
              <a:rPr lang="ru-RU" dirty="0" smtClean="0"/>
              <a:t>Рабочее колесо сдаётся в собранном виде. Все файлы должны быть в одной</a:t>
            </a:r>
            <a:r>
              <a:rPr lang="ru-RU" baseline="0" dirty="0" smtClean="0"/>
              <a:t> папке, названной по номеру ступени, например, «Ступень </a:t>
            </a:r>
            <a:r>
              <a:rPr lang="ru-RU" i="1" dirty="0" smtClean="0"/>
              <a:t>№ варианта</a:t>
            </a:r>
            <a:r>
              <a:rPr lang="ru-RU" baseline="0" dirty="0" smtClean="0"/>
              <a:t>»</a:t>
            </a:r>
            <a:r>
              <a:rPr lang="ru-RU" dirty="0" smtClean="0"/>
              <a:t> </a:t>
            </a:r>
          </a:p>
          <a:p>
            <a:pPr marL="228600" indent="-228600">
              <a:buNone/>
            </a:pPr>
            <a:r>
              <a:rPr lang="ru-RU" dirty="0" smtClean="0"/>
              <a:t>Файлы деталей должны называться:</a:t>
            </a:r>
          </a:p>
          <a:p>
            <a:pPr marL="228600" indent="-228600">
              <a:buNone/>
            </a:pPr>
            <a:r>
              <a:rPr lang="ru-RU" dirty="0" err="1" smtClean="0"/>
              <a:t>Диск_</a:t>
            </a:r>
            <a:r>
              <a:rPr lang="ru-RU" i="1" dirty="0" err="1" smtClean="0"/>
              <a:t>№</a:t>
            </a:r>
            <a:r>
              <a:rPr lang="ru-RU" i="1" dirty="0" smtClean="0"/>
              <a:t> </a:t>
            </a:r>
            <a:r>
              <a:rPr lang="ru-RU" i="1" dirty="0" err="1" smtClean="0"/>
              <a:t>варианта_Фамилия</a:t>
            </a:r>
            <a:r>
              <a:rPr lang="ru-RU" i="1" dirty="0" smtClean="0"/>
              <a:t> автора </a:t>
            </a:r>
          </a:p>
          <a:p>
            <a:pPr marL="228600" indent="-228600">
              <a:buNone/>
            </a:pPr>
            <a:r>
              <a:rPr lang="ru-RU" dirty="0" smtClean="0"/>
              <a:t>Статорная </a:t>
            </a:r>
            <a:r>
              <a:rPr lang="ru-RU" dirty="0" err="1" smtClean="0"/>
              <a:t>лопатка_</a:t>
            </a:r>
            <a:r>
              <a:rPr lang="ru-RU" i="1" dirty="0" err="1" smtClean="0"/>
              <a:t>№</a:t>
            </a:r>
            <a:r>
              <a:rPr lang="ru-RU" i="1" dirty="0" smtClean="0"/>
              <a:t> </a:t>
            </a:r>
            <a:r>
              <a:rPr lang="ru-RU" i="1" dirty="0" err="1" smtClean="0"/>
              <a:t>варианта_Фамилия</a:t>
            </a:r>
            <a:r>
              <a:rPr lang="ru-RU" i="1" dirty="0" smtClean="0"/>
              <a:t> автора</a:t>
            </a:r>
            <a:r>
              <a:rPr lang="ru-RU" dirty="0" smtClean="0"/>
              <a:t>,</a:t>
            </a:r>
          </a:p>
          <a:p>
            <a:pPr marL="228600" indent="-228600">
              <a:buNone/>
            </a:pPr>
            <a:r>
              <a:rPr lang="ru-RU" dirty="0" smtClean="0"/>
              <a:t>Роторная </a:t>
            </a:r>
            <a:r>
              <a:rPr lang="ru-RU" dirty="0" err="1" smtClean="0"/>
              <a:t>лопатка_</a:t>
            </a:r>
            <a:r>
              <a:rPr lang="ru-RU" i="1" dirty="0" err="1" smtClean="0"/>
              <a:t>№</a:t>
            </a:r>
            <a:r>
              <a:rPr lang="ru-RU" i="1" dirty="0" smtClean="0"/>
              <a:t> </a:t>
            </a:r>
            <a:r>
              <a:rPr lang="ru-RU" i="1" dirty="0" err="1" smtClean="0"/>
              <a:t>варианта_Фамилия</a:t>
            </a:r>
            <a:r>
              <a:rPr lang="ru-RU" i="1" dirty="0" smtClean="0"/>
              <a:t> автора</a:t>
            </a:r>
            <a:r>
              <a:rPr lang="ru-RU" dirty="0" smtClean="0"/>
              <a:t>,</a:t>
            </a:r>
          </a:p>
          <a:p>
            <a:pPr marL="228600" indent="-228600">
              <a:buNone/>
            </a:pPr>
            <a:r>
              <a:rPr lang="ru-RU" dirty="0" err="1" smtClean="0"/>
              <a:t>Проставка_</a:t>
            </a:r>
            <a:r>
              <a:rPr lang="ru-RU" i="1" dirty="0" err="1" smtClean="0"/>
              <a:t>№</a:t>
            </a:r>
            <a:r>
              <a:rPr lang="ru-RU" i="1" dirty="0" smtClean="0"/>
              <a:t> </a:t>
            </a:r>
            <a:r>
              <a:rPr lang="ru-RU" i="1" dirty="0" err="1" smtClean="0"/>
              <a:t>варианта_Фамилия</a:t>
            </a:r>
            <a:r>
              <a:rPr lang="ru-RU" i="1" dirty="0" smtClean="0"/>
              <a:t> автора</a:t>
            </a:r>
            <a:r>
              <a:rPr lang="ru-RU" dirty="0" smtClean="0"/>
              <a:t> (болты можно</a:t>
            </a:r>
            <a:r>
              <a:rPr lang="ru-RU" baseline="0" dirty="0" smtClean="0"/>
              <a:t> делать</a:t>
            </a:r>
            <a:r>
              <a:rPr lang="ru-RU" dirty="0" smtClean="0"/>
              <a:t> заодно с </a:t>
            </a:r>
            <a:r>
              <a:rPr lang="ru-RU" dirty="0" err="1" smtClean="0"/>
              <a:t>проставкой</a:t>
            </a:r>
            <a:r>
              <a:rPr lang="ru-RU" dirty="0" smtClean="0"/>
              <a:t>)</a:t>
            </a:r>
          </a:p>
          <a:p>
            <a:pPr marL="228600" indent="-228600">
              <a:buNone/>
            </a:pPr>
            <a:r>
              <a:rPr lang="ru-RU" dirty="0" smtClean="0"/>
              <a:t>Файлы сборок</a:t>
            </a:r>
          </a:p>
          <a:p>
            <a:pPr marL="228600" indent="-228600">
              <a:buNone/>
            </a:pPr>
            <a:r>
              <a:rPr lang="ru-RU" dirty="0" err="1" smtClean="0"/>
              <a:t>Ротор_</a:t>
            </a:r>
            <a:r>
              <a:rPr lang="ru-RU" i="1" dirty="0" err="1" smtClean="0"/>
              <a:t>№</a:t>
            </a:r>
            <a:r>
              <a:rPr lang="ru-RU" i="1" dirty="0" smtClean="0"/>
              <a:t> </a:t>
            </a:r>
            <a:r>
              <a:rPr lang="ru-RU" i="1" dirty="0" err="1" smtClean="0"/>
              <a:t>варианта_Фамилия</a:t>
            </a:r>
            <a:r>
              <a:rPr lang="ru-RU" i="1" dirty="0" smtClean="0"/>
              <a:t> автора</a:t>
            </a:r>
            <a:r>
              <a:rPr lang="ru-RU" dirty="0" smtClean="0"/>
              <a:t> - куда входят диск, </a:t>
            </a:r>
            <a:r>
              <a:rPr lang="ru-RU" dirty="0" err="1" smtClean="0"/>
              <a:t>проставка</a:t>
            </a:r>
            <a:r>
              <a:rPr lang="ru-RU" dirty="0" smtClean="0"/>
              <a:t> и роторный венец.</a:t>
            </a:r>
          </a:p>
          <a:p>
            <a:pPr marL="228600" indent="-228600">
              <a:buNone/>
            </a:pPr>
            <a:r>
              <a:rPr lang="ru-RU" dirty="0" err="1" smtClean="0"/>
              <a:t>Статор_</a:t>
            </a:r>
            <a:r>
              <a:rPr lang="ru-RU" i="1" dirty="0" err="1" smtClean="0"/>
              <a:t>№</a:t>
            </a:r>
            <a:r>
              <a:rPr lang="ru-RU" i="1" dirty="0" smtClean="0"/>
              <a:t> </a:t>
            </a:r>
            <a:r>
              <a:rPr lang="ru-RU" i="1" dirty="0" err="1" smtClean="0"/>
              <a:t>варианта_Фамилии</a:t>
            </a:r>
            <a:r>
              <a:rPr lang="ru-RU" i="1" dirty="0" smtClean="0"/>
              <a:t> авторов </a:t>
            </a:r>
            <a:r>
              <a:rPr lang="ru-RU" dirty="0" smtClean="0"/>
              <a:t>- куда входит статорный венец.</a:t>
            </a:r>
          </a:p>
          <a:p>
            <a:pPr marL="228600" indent="-228600">
              <a:buNone/>
            </a:pPr>
            <a:r>
              <a:rPr lang="ru-RU" dirty="0" smtClean="0"/>
              <a:t>Других файлов при сдаче быть не должно.</a:t>
            </a:r>
            <a:endParaRPr lang="ru-RU" dirty="0"/>
          </a:p>
        </p:txBody>
      </p:sp>
      <p:sp>
        <p:nvSpPr>
          <p:cNvPr id="4" name="Номер слайда 3"/>
          <p:cNvSpPr>
            <a:spLocks noGrp="1"/>
          </p:cNvSpPr>
          <p:nvPr>
            <p:ph type="sldNum" sz="quarter" idx="10"/>
          </p:nvPr>
        </p:nvSpPr>
        <p:spPr/>
        <p:txBody>
          <a:bodyPr/>
          <a:lstStyle/>
          <a:p>
            <a:fld id="{0048289E-2F4B-4BDB-9E3D-307BE649A8BF}" type="slidenum">
              <a:rPr lang="ru-RU" smtClean="0"/>
              <a:pPr/>
              <a:t>2</a:t>
            </a:fld>
            <a:endParaRPr lang="ru-RU"/>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pPr marL="228600" indent="-228600">
              <a:buAutoNum type="arabicPeriod"/>
            </a:pPr>
            <a:r>
              <a:rPr lang="ru-RU" dirty="0" smtClean="0"/>
              <a:t>При сборке ступени</a:t>
            </a:r>
            <a:r>
              <a:rPr lang="ru-RU" baseline="0" dirty="0" smtClean="0"/>
              <a:t> нужно соблюдать направление профиля лопатки. Широким концом профиля (входной кромкой) лопатка смотрит вперёд, а острым концом профиля (выходной кромкой) – назад (см. слайд 5).</a:t>
            </a:r>
            <a:endParaRPr lang="en-US" baseline="0" dirty="0" smtClean="0"/>
          </a:p>
          <a:p>
            <a:pPr marL="228600" indent="-228600">
              <a:buAutoNum type="arabicPeriod"/>
            </a:pPr>
            <a:r>
              <a:rPr lang="ru-RU" baseline="0" dirty="0" smtClean="0"/>
              <a:t>Поскольку корпус сужается, а ротор расширяется к концу компрессора (уменьшая сечение канала), соответственно подрезаны концы лопаток ротора (на 2,3 градуса) и статора (в зависимости от варианта). Нужно следить, чтобы срезанная (наружная) кромка роторной лопатки шла в том же направлении (параллельно) сужению корпуса. А срезанная кромка статорной лопатки шла примерно параллельно трактовой полке. В этом случае ротор не будет задевать за статор при вращении. Между ротором и статором всегда должен быть зазор.   </a:t>
            </a:r>
            <a:endParaRPr lang="ru-RU" dirty="0"/>
          </a:p>
        </p:txBody>
      </p:sp>
      <p:sp>
        <p:nvSpPr>
          <p:cNvPr id="4" name="Номер слайда 3"/>
          <p:cNvSpPr>
            <a:spLocks noGrp="1"/>
          </p:cNvSpPr>
          <p:nvPr>
            <p:ph type="sldNum" sz="quarter" idx="10"/>
          </p:nvPr>
        </p:nvSpPr>
        <p:spPr/>
        <p:txBody>
          <a:bodyPr/>
          <a:lstStyle/>
          <a:p>
            <a:fld id="{0048289E-2F4B-4BDB-9E3D-307BE649A8BF}" type="slidenum">
              <a:rPr lang="ru-RU" smtClean="0"/>
              <a:pPr/>
              <a:t>3</a:t>
            </a:fld>
            <a:endParaRPr lang="ru-RU"/>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pPr marL="228600" indent="-228600">
              <a:buAutoNum type="arabicPeriod"/>
            </a:pPr>
            <a:r>
              <a:rPr lang="ru-RU" dirty="0" smtClean="0"/>
              <a:t>Поскольку канал компрессора должен сужаться, и диаметр корпуса постепенно уменьшается от начала к концу компрессора, трактовые</a:t>
            </a:r>
            <a:r>
              <a:rPr lang="ru-RU" baseline="0" dirty="0" smtClean="0"/>
              <a:t> полки рабочих лопаток (см. слайд 6) должны также быть наклонены для сужения канала, т.е. диаметр трактовой полки впереди (на входе) рабочего колеса, должен быть меньше, чем позади (на выходе) рабочего колеса.</a:t>
            </a:r>
          </a:p>
          <a:p>
            <a:pPr marL="228600" indent="-228600">
              <a:buAutoNum type="arabicPeriod"/>
            </a:pPr>
            <a:r>
              <a:rPr lang="ru-RU" baseline="0" dirty="0" smtClean="0"/>
              <a:t>Для проверки собираемости ступени обучающемуся выдаётся тестовая сборка компрессора с корпусом и валом. Однако, при сдаче работы в сборке не должно быть корпуса и вала! Ступень устанавливается в общую сборку для всей группы, где вал и корпус уже есть.</a:t>
            </a:r>
          </a:p>
        </p:txBody>
      </p:sp>
      <p:sp>
        <p:nvSpPr>
          <p:cNvPr id="4" name="Номер слайда 3"/>
          <p:cNvSpPr>
            <a:spLocks noGrp="1"/>
          </p:cNvSpPr>
          <p:nvPr>
            <p:ph type="sldNum" sz="quarter" idx="10"/>
          </p:nvPr>
        </p:nvSpPr>
        <p:spPr/>
        <p:txBody>
          <a:bodyPr/>
          <a:lstStyle/>
          <a:p>
            <a:fld id="{0048289E-2F4B-4BDB-9E3D-307BE649A8BF}" type="slidenum">
              <a:rPr lang="ru-RU" smtClean="0"/>
              <a:pPr/>
              <a:t>4</a:t>
            </a:fld>
            <a:endParaRPr lang="ru-RU"/>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0048289E-2F4B-4BDB-9E3D-307BE649A8BF}" type="slidenum">
              <a:rPr lang="ru-RU" smtClean="0"/>
              <a:pPr/>
              <a:t>5</a:t>
            </a:fld>
            <a:endParaRPr lang="ru-RU"/>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pPr marL="228600" indent="-228600">
              <a:buAutoNum type="arabicPeriod"/>
            </a:pPr>
            <a:r>
              <a:rPr lang="ru-RU" dirty="0" smtClean="0"/>
              <a:t>Роторная лопатка выполняется</a:t>
            </a:r>
            <a:r>
              <a:rPr lang="ru-RU" baseline="0" dirty="0" smtClean="0"/>
              <a:t> как единая деталь, состоящая из пера, замка и трактовой полки. Не допускается делать лопатку, как сборку или </a:t>
            </a:r>
            <a:r>
              <a:rPr lang="ru-RU" baseline="0" dirty="0" err="1" smtClean="0"/>
              <a:t>многотельную</a:t>
            </a:r>
            <a:r>
              <a:rPr lang="ru-RU" baseline="0" dirty="0" smtClean="0"/>
              <a:t> деталь. Одна деталь – одно тело!</a:t>
            </a:r>
          </a:p>
          <a:p>
            <a:pPr marL="228600" indent="-228600">
              <a:buAutoNum type="arabicPeriod"/>
            </a:pPr>
            <a:r>
              <a:rPr lang="ru-RU" baseline="0" dirty="0" smtClean="0"/>
              <a:t>Рекомендуется делать каждый 3</a:t>
            </a:r>
            <a:r>
              <a:rPr lang="en-US" baseline="0" dirty="0" smtClean="0"/>
              <a:t>D-</a:t>
            </a:r>
            <a:r>
              <a:rPr lang="ru-RU" baseline="0" dirty="0" smtClean="0"/>
              <a:t>профиль (эскиз) на одной из плоскостей, привязанных к исходной системе координат (спереди, слева, сверху), а не на гранях тел. Это упростит редактирование геометрии при сборке.</a:t>
            </a:r>
          </a:p>
          <a:p>
            <a:pPr marL="228600" indent="-228600">
              <a:buAutoNum type="arabicPeriod"/>
            </a:pPr>
            <a:r>
              <a:rPr lang="ru-RU" baseline="0" dirty="0" smtClean="0"/>
              <a:t>Рекомендуется выполнять лопатку в следующей последовательности:</a:t>
            </a:r>
            <a:r>
              <a:rPr lang="ru-RU" baseline="0" dirty="0"/>
              <a:t> </a:t>
            </a:r>
            <a:endParaRPr lang="ru-RU" baseline="0" dirty="0" smtClean="0"/>
          </a:p>
          <a:p>
            <a:pPr marL="228600" indent="-228600">
              <a:buNone/>
            </a:pPr>
            <a:r>
              <a:rPr lang="ru-RU" baseline="0" dirty="0" smtClean="0"/>
              <a:t>а) Сделать профиль замка и вытянуть его. Обеспечить параллельность концов замка поверхностям обода диска рабочего колеса (либо изначальным вытягиванием вдоль направляющей, либо обрезкой), поскольку пазы под роторную лопатку в диске наклонены на 15 градусов.</a:t>
            </a:r>
          </a:p>
          <a:p>
            <a:pPr marL="228600" indent="-228600">
              <a:buNone/>
            </a:pPr>
            <a:r>
              <a:rPr lang="ru-RU" baseline="0" dirty="0" smtClean="0"/>
              <a:t>б) Сделать трактовую полку вращением.</a:t>
            </a:r>
          </a:p>
          <a:p>
            <a:pPr marL="228600" indent="-228600">
              <a:buNone/>
            </a:pPr>
            <a:r>
              <a:rPr lang="ru-RU" baseline="0" dirty="0" smtClean="0"/>
              <a:t>в) Заполнить пространство между полкой и хвостовиком. Обрезать лишнее.</a:t>
            </a:r>
          </a:p>
          <a:p>
            <a:pPr marL="228600" indent="-228600">
              <a:buNone/>
            </a:pPr>
            <a:r>
              <a:rPr lang="ru-RU" baseline="0" dirty="0" smtClean="0"/>
              <a:t>г) Сделать три плоскости для втулочного, среднего и периферийного сечений. И нарисовать там соответствующие 3</a:t>
            </a:r>
            <a:r>
              <a:rPr lang="en-US" baseline="0" dirty="0" smtClean="0"/>
              <a:t>D-</a:t>
            </a:r>
            <a:r>
              <a:rPr lang="ru-RU" baseline="0" dirty="0" smtClean="0"/>
              <a:t>профиля.</a:t>
            </a:r>
          </a:p>
          <a:p>
            <a:pPr marL="228600" indent="-228600">
              <a:buNone/>
            </a:pPr>
            <a:r>
              <a:rPr lang="ru-RU" baseline="0" dirty="0" err="1" smtClean="0"/>
              <a:t>д</a:t>
            </a:r>
            <a:r>
              <a:rPr lang="ru-RU" baseline="0" dirty="0" smtClean="0"/>
              <a:t>) Сделать перо лопатки операцией по сечениям (заметание).</a:t>
            </a:r>
          </a:p>
          <a:p>
            <a:pPr marL="228600" indent="-228600">
              <a:buNone/>
            </a:pPr>
            <a:r>
              <a:rPr lang="ru-RU" baseline="0" dirty="0" smtClean="0"/>
              <a:t>е) Подрезать верхнюю часть пера лопатки на угол 2,3 градуса.</a:t>
            </a:r>
          </a:p>
          <a:p>
            <a:pPr marL="228600" indent="-228600">
              <a:buNone/>
            </a:pPr>
            <a:r>
              <a:rPr lang="ru-RU" baseline="0" dirty="0" smtClean="0"/>
              <a:t>ж) Добавить где нужно материал (или обрезать), сделать сглаживания (фаски и скругления).</a:t>
            </a:r>
          </a:p>
        </p:txBody>
      </p:sp>
      <p:sp>
        <p:nvSpPr>
          <p:cNvPr id="4" name="Номер слайда 3"/>
          <p:cNvSpPr>
            <a:spLocks noGrp="1"/>
          </p:cNvSpPr>
          <p:nvPr>
            <p:ph type="sldNum" sz="quarter" idx="10"/>
          </p:nvPr>
        </p:nvSpPr>
        <p:spPr/>
        <p:txBody>
          <a:bodyPr/>
          <a:lstStyle/>
          <a:p>
            <a:fld id="{0048289E-2F4B-4BDB-9E3D-307BE649A8BF}" type="slidenum">
              <a:rPr lang="ru-RU" smtClean="0"/>
              <a:pPr/>
              <a:t>6</a:t>
            </a:fld>
            <a:endParaRPr lang="ru-RU"/>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pPr marL="228600" indent="-228600">
              <a:buAutoNum type="arabicPeriod"/>
            </a:pPr>
            <a:r>
              <a:rPr lang="ru-RU" dirty="0" smtClean="0"/>
              <a:t>Трактовые полки должны быть выполнены по дуге окружности</a:t>
            </a:r>
            <a:r>
              <a:rPr lang="ru-RU" baseline="0" dirty="0" smtClean="0"/>
              <a:t> с центром на оси компрессора. Угловой шаг или длина сектора в градусах вычисляется, как 360/</a:t>
            </a:r>
            <a:r>
              <a:rPr lang="en-US" baseline="0" dirty="0" smtClean="0"/>
              <a:t>n, </a:t>
            </a:r>
            <a:r>
              <a:rPr lang="ru-RU" baseline="0" dirty="0" smtClean="0"/>
              <a:t>где </a:t>
            </a:r>
            <a:r>
              <a:rPr lang="en-US" baseline="0" dirty="0" smtClean="0"/>
              <a:t>n – </a:t>
            </a:r>
            <a:r>
              <a:rPr lang="ru-RU" baseline="0" dirty="0" smtClean="0"/>
              <a:t>число роторных лопаток. Тогда между полками не будет зазоров и пересечений. Допустимо сделать небольшой зазор, уменьшив угловой шаг на величину не более 0,5 градуса.</a:t>
            </a:r>
          </a:p>
          <a:p>
            <a:pPr marL="228600" indent="-228600">
              <a:buAutoNum type="arabicPeriod"/>
            </a:pPr>
            <a:r>
              <a:rPr lang="ru-RU" baseline="0" dirty="0" smtClean="0"/>
              <a:t>Передняя и задняя кромки трактовой полки должны быть параллельны передней поверхности рабочего колеса, т.е. трактовые полки должны быть ориентированы вдоль оси компрессора, которая совпадает с осью вала.</a:t>
            </a:r>
          </a:p>
          <a:p>
            <a:pPr marL="228600" indent="-228600">
              <a:buAutoNum type="arabicPeriod"/>
            </a:pPr>
            <a:r>
              <a:rPr lang="ru-RU" baseline="0" dirty="0" smtClean="0"/>
              <a:t>Толщина трактовой полки для всех вариантов указана 1 мм.</a:t>
            </a:r>
          </a:p>
          <a:p>
            <a:pPr marL="228600" marR="0" indent="-228600" algn="l" defTabSz="914400" rtl="0" eaLnBrk="1" fontAlgn="auto" latinLnBrk="0" hangingPunct="1">
              <a:lnSpc>
                <a:spcPct val="100000"/>
              </a:lnSpc>
              <a:spcBef>
                <a:spcPts val="0"/>
              </a:spcBef>
              <a:spcAft>
                <a:spcPts val="0"/>
              </a:spcAft>
              <a:buClrTx/>
              <a:buSzTx/>
              <a:buFontTx/>
              <a:buAutoNum type="arabicPeriod"/>
              <a:tabLst/>
              <a:defRPr/>
            </a:pPr>
            <a:r>
              <a:rPr lang="ru-RU" dirty="0" smtClean="0"/>
              <a:t>По заданию направляющий аппарат</a:t>
            </a:r>
            <a:r>
              <a:rPr lang="ru-RU" baseline="0" dirty="0" smtClean="0"/>
              <a:t> устанавливается после рабочего колеса (т.е.</a:t>
            </a:r>
            <a:r>
              <a:rPr lang="ru-RU" dirty="0" smtClean="0"/>
              <a:t> для следующей ступени), и трактовая полка должна закрывать пространство между соседними рабочими колёсами, и роторная лопатка следующей ступени не должна входить в направляющий аппарат предыдущей. Для обеспечения этого нужно взаимодействовать с теми,</a:t>
            </a:r>
            <a:r>
              <a:rPr lang="ru-RU" baseline="0" dirty="0" smtClean="0"/>
              <a:t> кто делает предыдущую и следующую ступени. Оптимально, чтобы трактовая полка спереди и сзади роторной лопатки закрывала половину расстояния между дисками рабочих колёс с зазором не более 1 мм</a:t>
            </a:r>
            <a:r>
              <a:rPr lang="ru-RU" baseline="0" dirty="0" smtClean="0"/>
              <a:t>. </a:t>
            </a:r>
          </a:p>
          <a:p>
            <a:pPr marL="228600" marR="0" indent="-228600" algn="l" defTabSz="914400" rtl="0" eaLnBrk="1" fontAlgn="auto" latinLnBrk="0" hangingPunct="1">
              <a:lnSpc>
                <a:spcPct val="100000"/>
              </a:lnSpc>
              <a:spcBef>
                <a:spcPts val="0"/>
              </a:spcBef>
              <a:spcAft>
                <a:spcPts val="0"/>
              </a:spcAft>
              <a:buClrTx/>
              <a:buSzTx/>
              <a:buFontTx/>
              <a:buAutoNum type="arabicPeriod"/>
              <a:tabLst/>
              <a:defRPr/>
            </a:pPr>
            <a:r>
              <a:rPr lang="ru-RU" baseline="0" dirty="0" smtClean="0"/>
              <a:t>Задание повышенной сложности для тех, кто хорошо разбирается в конструкции компрессоров. Альтернативой этого является установка полки на конце статорной лопатки, как показано на слайде 8. В этом случае трактовые полки доходят до полки статорной лопатки, т.е. гораздо короче в осевом направлении, легче и прочнее. Необходимо обеспечить сопряжение полок ротора и статора по углу и диаметру с гарантированным зазором не менее 0,5 и не более 1 мм.</a:t>
            </a:r>
            <a:endParaRPr lang="ru-RU" dirty="0" smtClean="0"/>
          </a:p>
          <a:p>
            <a:pPr marL="228600" indent="-228600">
              <a:buAutoNum type="arabicPeriod"/>
            </a:pPr>
            <a:endParaRPr lang="ru-RU" dirty="0"/>
          </a:p>
        </p:txBody>
      </p:sp>
      <p:sp>
        <p:nvSpPr>
          <p:cNvPr id="4" name="Номер слайда 3"/>
          <p:cNvSpPr>
            <a:spLocks noGrp="1"/>
          </p:cNvSpPr>
          <p:nvPr>
            <p:ph type="sldNum" sz="quarter" idx="10"/>
          </p:nvPr>
        </p:nvSpPr>
        <p:spPr/>
        <p:txBody>
          <a:bodyPr/>
          <a:lstStyle/>
          <a:p>
            <a:fld id="{0048289E-2F4B-4BDB-9E3D-307BE649A8BF}" type="slidenum">
              <a:rPr lang="ru-RU" smtClean="0"/>
              <a:pPr/>
              <a:t>7</a:t>
            </a:fld>
            <a:endParaRPr lang="ru-RU"/>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pPr marL="228600" indent="-228600">
              <a:buAutoNum type="arabicPeriod"/>
            </a:pPr>
            <a:r>
              <a:rPr lang="ru-RU" dirty="0" smtClean="0"/>
              <a:t>Лопатка и замок статорного венца (направляющего аппарата) должны быть одним телом.</a:t>
            </a:r>
          </a:p>
          <a:p>
            <a:pPr marL="228600" indent="-228600">
              <a:buAutoNum type="arabicPeriod"/>
            </a:pPr>
            <a:r>
              <a:rPr lang="ru-RU" dirty="0" smtClean="0"/>
              <a:t>Статорный венец</a:t>
            </a:r>
            <a:r>
              <a:rPr lang="ru-RU" baseline="0" dirty="0" smtClean="0"/>
              <a:t> можно делать одним телом (а), можно делать секторами (б) от двух лопаток до половины венца, </a:t>
            </a:r>
            <a:r>
              <a:rPr lang="ru-RU" dirty="0" smtClean="0"/>
              <a:t>также можно делать каждую лопатку с замком отдельно (в). В случаях</a:t>
            </a:r>
            <a:r>
              <a:rPr lang="ru-RU" baseline="0" dirty="0" smtClean="0"/>
              <a:t> (б) и (в) статорный венец представляет собой </a:t>
            </a:r>
            <a:r>
              <a:rPr lang="ru-RU" baseline="0" dirty="0" err="1" smtClean="0"/>
              <a:t>подсборку</a:t>
            </a:r>
            <a:r>
              <a:rPr lang="ru-RU" baseline="0" dirty="0" smtClean="0"/>
              <a:t>. В случае (а) – единую деталь.</a:t>
            </a:r>
          </a:p>
          <a:p>
            <a:pPr marL="228600" marR="0" indent="-228600" algn="l" defTabSz="914400" rtl="0" eaLnBrk="1" fontAlgn="auto" latinLnBrk="0" hangingPunct="1">
              <a:lnSpc>
                <a:spcPct val="100000"/>
              </a:lnSpc>
              <a:spcBef>
                <a:spcPts val="0"/>
              </a:spcBef>
              <a:spcAft>
                <a:spcPts val="0"/>
              </a:spcAft>
              <a:buClrTx/>
              <a:buSzTx/>
              <a:buFontTx/>
              <a:buAutoNum type="arabicPeriod"/>
              <a:tabLst/>
              <a:defRPr/>
            </a:pPr>
            <a:r>
              <a:rPr lang="ru-RU" baseline="0" dirty="0" smtClean="0"/>
              <a:t>Рекомендуется делать каждый 3</a:t>
            </a:r>
            <a:r>
              <a:rPr lang="en-US" baseline="0" dirty="0" smtClean="0"/>
              <a:t>D-</a:t>
            </a:r>
            <a:r>
              <a:rPr lang="ru-RU" baseline="0" dirty="0" smtClean="0"/>
              <a:t>профиль (эскиз) на одной из плоскостей, привязанных к исходной системе координат (спереди, слева, сверху), а не на гранях тел. Это упростит редактирование геометрии при сборке.</a:t>
            </a:r>
          </a:p>
          <a:p>
            <a:pPr marL="228600" indent="-228600">
              <a:buAutoNum type="arabicPeriod"/>
            </a:pPr>
            <a:r>
              <a:rPr lang="ru-RU" dirty="0" smtClean="0"/>
              <a:t>Замки должны быть выполнены по дуге окружности</a:t>
            </a:r>
            <a:r>
              <a:rPr lang="ru-RU" baseline="0" dirty="0" smtClean="0"/>
              <a:t> с центром на оси компрессора. Угловой шаг или длина сектора в градусах вычисляется, как 360/</a:t>
            </a:r>
            <a:r>
              <a:rPr lang="en-US" baseline="0" dirty="0" smtClean="0"/>
              <a:t>n, </a:t>
            </a:r>
            <a:r>
              <a:rPr lang="ru-RU" baseline="0" dirty="0" smtClean="0"/>
              <a:t>где </a:t>
            </a:r>
            <a:r>
              <a:rPr lang="en-US" baseline="0" dirty="0" smtClean="0"/>
              <a:t>n – </a:t>
            </a:r>
            <a:r>
              <a:rPr lang="ru-RU" baseline="0" dirty="0" smtClean="0"/>
              <a:t>число секторов статорных лопаток. Тогда между замками не будет зазоров и пересечений. Допустимо сделать небольшой зазор, уменьшив угловой шаг на величину не более 0,5 градуса.</a:t>
            </a:r>
          </a:p>
          <a:p>
            <a:pPr marL="228600" indent="-228600">
              <a:buAutoNum type="arabicPeriod"/>
            </a:pPr>
            <a:r>
              <a:rPr lang="ru-RU" baseline="0" dirty="0" smtClean="0"/>
              <a:t>Передняя и задняя грани замка должны быть параллельны передней поверхности рабочего колеса, т.е. замки должны быть ориентированы вдоль оси компрессора, которая совпадает с осью вала. По этим граням замок устанавливается в корпусе.</a:t>
            </a:r>
            <a:endParaRPr lang="ru-RU" dirty="0" smtClean="0"/>
          </a:p>
          <a:p>
            <a:pPr marL="228600" indent="-228600">
              <a:buAutoNum type="arabicPeriod"/>
            </a:pPr>
            <a:r>
              <a:rPr lang="ru-RU" dirty="0" smtClean="0"/>
              <a:t>Замок статорной лопатки имеет грани, наклонённые на 2,3 градуса</a:t>
            </a:r>
            <a:r>
              <a:rPr lang="ru-RU" baseline="0" dirty="0" smtClean="0"/>
              <a:t> в соответствии с наклоном паза в корпусе.</a:t>
            </a:r>
          </a:p>
          <a:p>
            <a:pPr marL="228600" indent="-228600">
              <a:buAutoNum type="arabicPeriod"/>
            </a:pPr>
            <a:r>
              <a:rPr lang="ru-RU" baseline="0" dirty="0" smtClean="0"/>
              <a:t>Рекомендуется выполнять лопатку в следующей последовательности: </a:t>
            </a:r>
          </a:p>
          <a:p>
            <a:pPr marL="228600" indent="-228600">
              <a:buNone/>
            </a:pPr>
            <a:r>
              <a:rPr lang="ru-RU" baseline="0" dirty="0" smtClean="0"/>
              <a:t>а) Сделать профиль замка и повернуть его. </a:t>
            </a:r>
          </a:p>
          <a:p>
            <a:pPr marL="228600" indent="-228600">
              <a:buNone/>
            </a:pPr>
            <a:r>
              <a:rPr lang="ru-RU" baseline="0" dirty="0" smtClean="0"/>
              <a:t>б) Сделать три плоскости для втулочного, среднего и периферийного сечений. И нарисовать там соответствующие 3</a:t>
            </a:r>
            <a:r>
              <a:rPr lang="en-US" baseline="0" dirty="0" smtClean="0"/>
              <a:t>D-</a:t>
            </a:r>
            <a:r>
              <a:rPr lang="ru-RU" baseline="0" dirty="0" smtClean="0"/>
              <a:t>профиля.</a:t>
            </a:r>
          </a:p>
          <a:p>
            <a:pPr marL="228600" indent="-228600">
              <a:buNone/>
            </a:pPr>
            <a:r>
              <a:rPr lang="ru-RU" baseline="0" dirty="0" smtClean="0"/>
              <a:t>в) Сделать перо лопатки операцией по сечениям (заметание).</a:t>
            </a:r>
          </a:p>
          <a:p>
            <a:pPr marL="228600" indent="-228600">
              <a:buNone/>
            </a:pPr>
            <a:r>
              <a:rPr lang="ru-RU" baseline="0" dirty="0" smtClean="0"/>
              <a:t>г) Подрезать верхнюю часть пера лопатки на угол из варианта.</a:t>
            </a:r>
          </a:p>
          <a:p>
            <a:pPr marL="228600" indent="-228600">
              <a:buNone/>
            </a:pPr>
            <a:r>
              <a:rPr lang="ru-RU" baseline="0" dirty="0" smtClean="0"/>
              <a:t>д) Добавить где нужно материал (или обрезать), сделать сглаживания (фаски и скругления)</a:t>
            </a:r>
            <a:endParaRPr lang="ru-RU" dirty="0"/>
          </a:p>
        </p:txBody>
      </p:sp>
      <p:sp>
        <p:nvSpPr>
          <p:cNvPr id="4" name="Номер слайда 3"/>
          <p:cNvSpPr>
            <a:spLocks noGrp="1"/>
          </p:cNvSpPr>
          <p:nvPr>
            <p:ph type="sldNum" sz="quarter" idx="10"/>
          </p:nvPr>
        </p:nvSpPr>
        <p:spPr/>
        <p:txBody>
          <a:bodyPr/>
          <a:lstStyle/>
          <a:p>
            <a:fld id="{0048289E-2F4B-4BDB-9E3D-307BE649A8BF}" type="slidenum">
              <a:rPr lang="ru-RU" smtClean="0"/>
              <a:pPr/>
              <a:t>8</a:t>
            </a:fld>
            <a:endParaRPr lang="ru-RU"/>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pPr marL="228600" indent="-228600">
              <a:buAutoNum type="arabicPeriod"/>
            </a:pPr>
            <a:r>
              <a:rPr lang="ru-RU" dirty="0" smtClean="0"/>
              <a:t>Диск</a:t>
            </a:r>
            <a:r>
              <a:rPr lang="ru-RU" baseline="0" dirty="0" smtClean="0"/>
              <a:t> выполняется операций вращения. Условно в нём выделяют три части: ступицу, полотно и обод.</a:t>
            </a:r>
          </a:p>
          <a:p>
            <a:pPr marL="228600" indent="-228600">
              <a:buAutoNum type="arabicPeriod"/>
            </a:pPr>
            <a:r>
              <a:rPr lang="ru-RU" baseline="0" dirty="0" smtClean="0"/>
              <a:t>Пазы под лопатку должны точно соответствовать форме замка лопатки, без зазоров (допускается зазор в нижней плоской части не более 1 мм).</a:t>
            </a:r>
          </a:p>
          <a:p>
            <a:pPr marL="228600" indent="-228600">
              <a:buAutoNum type="arabicPeriod"/>
            </a:pPr>
            <a:r>
              <a:rPr lang="ru-RU" baseline="0" dirty="0" smtClean="0"/>
              <a:t>Пазы под лопатку наклонены на 15 градусов. Проще всего это сделать, нарисовав эскиз одного паза в новой плоскости, повёрнутой на 15 градусов относительно центральной плоскости полотна диска.</a:t>
            </a:r>
          </a:p>
          <a:p>
            <a:pPr marL="228600" indent="-228600">
              <a:buAutoNum type="arabicPeriod"/>
            </a:pPr>
            <a:r>
              <a:rPr lang="ru-RU" baseline="0" dirty="0" smtClean="0"/>
              <a:t>Количество, диаметр и расположение отверстий под </a:t>
            </a:r>
            <a:r>
              <a:rPr lang="ru-RU" baseline="0" dirty="0" err="1" smtClean="0"/>
              <a:t>проставку</a:t>
            </a:r>
            <a:r>
              <a:rPr lang="ru-RU" baseline="0" dirty="0" smtClean="0"/>
              <a:t> должно быть таким же, как и на </a:t>
            </a:r>
            <a:r>
              <a:rPr lang="ru-RU" baseline="0" dirty="0" err="1" smtClean="0"/>
              <a:t>проставке</a:t>
            </a:r>
            <a:r>
              <a:rPr lang="ru-RU" baseline="0" dirty="0" smtClean="0"/>
              <a:t>. Чтобы в сборке они совпали.</a:t>
            </a:r>
            <a:endParaRPr lang="ru-RU" dirty="0"/>
          </a:p>
        </p:txBody>
      </p:sp>
      <p:sp>
        <p:nvSpPr>
          <p:cNvPr id="4" name="Номер слайда 3"/>
          <p:cNvSpPr>
            <a:spLocks noGrp="1"/>
          </p:cNvSpPr>
          <p:nvPr>
            <p:ph type="sldNum" sz="quarter" idx="10"/>
          </p:nvPr>
        </p:nvSpPr>
        <p:spPr/>
        <p:txBody>
          <a:bodyPr/>
          <a:lstStyle/>
          <a:p>
            <a:fld id="{0048289E-2F4B-4BDB-9E3D-307BE649A8BF}" type="slidenum">
              <a:rPr lang="ru-RU" smtClean="0"/>
              <a:pPr/>
              <a:t>9</a:t>
            </a:fld>
            <a:endParaRPr lang="ru-RU"/>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ru-RU" smtClean="0"/>
              <a:t>Образец заголовка</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0CD2006A-6BE7-43E8-8AD6-C09FC266B36F}" type="datetime1">
              <a:rPr lang="ru-RU" smtClean="0"/>
              <a:pPr/>
              <a:t>30.06.2026</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3320F9EB-2112-4866-8AFC-0758B0B74D1C}" type="slidenum">
              <a:rPr lang="ru-RU" smtClean="0"/>
              <a:pPr/>
              <a:t>‹#›</a:t>
            </a:fld>
            <a:endParaRPr lang="ru-RU"/>
          </a:p>
        </p:txBody>
      </p:sp>
    </p:spTree>
    <p:extLst>
      <p:ext uri="{BB962C8B-B14F-4D97-AF65-F5344CB8AC3E}">
        <p14:creationId xmlns="" xmlns:p14="http://schemas.microsoft.com/office/powerpoint/2010/main" val="268184468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DCFD85EE-4AB9-42CD-8126-E74FE77A9ED8}" type="datetime1">
              <a:rPr lang="ru-RU" smtClean="0"/>
              <a:pPr/>
              <a:t>30.06.2026</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3320F9EB-2112-4866-8AFC-0758B0B74D1C}" type="slidenum">
              <a:rPr lang="ru-RU" smtClean="0"/>
              <a:pPr/>
              <a:t>‹#›</a:t>
            </a:fld>
            <a:endParaRPr lang="ru-RU"/>
          </a:p>
        </p:txBody>
      </p:sp>
    </p:spTree>
    <p:extLst>
      <p:ext uri="{BB962C8B-B14F-4D97-AF65-F5344CB8AC3E}">
        <p14:creationId xmlns="" xmlns:p14="http://schemas.microsoft.com/office/powerpoint/2010/main" val="9667342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560B916C-83BE-4CC1-8A21-D05CD30C43DB}" type="datetime1">
              <a:rPr lang="ru-RU" smtClean="0"/>
              <a:pPr/>
              <a:t>30.06.2026</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3320F9EB-2112-4866-8AFC-0758B0B74D1C}" type="slidenum">
              <a:rPr lang="ru-RU" smtClean="0"/>
              <a:pPr/>
              <a:t>‹#›</a:t>
            </a:fld>
            <a:endParaRPr lang="ru-RU"/>
          </a:p>
        </p:txBody>
      </p:sp>
    </p:spTree>
    <p:extLst>
      <p:ext uri="{BB962C8B-B14F-4D97-AF65-F5344CB8AC3E}">
        <p14:creationId xmlns="" xmlns:p14="http://schemas.microsoft.com/office/powerpoint/2010/main" val="294018034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D2E13183-B2A1-4784-80CE-65A33D52CB0B}" type="datetime1">
              <a:rPr lang="ru-RU" smtClean="0"/>
              <a:pPr/>
              <a:t>30.06.2026</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3320F9EB-2112-4866-8AFC-0758B0B74D1C}" type="slidenum">
              <a:rPr lang="ru-RU" smtClean="0"/>
              <a:pPr/>
              <a:t>‹#›</a:t>
            </a:fld>
            <a:endParaRPr lang="ru-RU"/>
          </a:p>
        </p:txBody>
      </p:sp>
    </p:spTree>
    <p:extLst>
      <p:ext uri="{BB962C8B-B14F-4D97-AF65-F5344CB8AC3E}">
        <p14:creationId xmlns="" xmlns:p14="http://schemas.microsoft.com/office/powerpoint/2010/main" val="1749801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ru-RU" smtClean="0"/>
              <a:t>Образец заголовка</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DEA388E9-D2C3-4436-BFEE-5F0C2E0896FE}" type="datetime1">
              <a:rPr lang="ru-RU" smtClean="0"/>
              <a:pPr/>
              <a:t>30.06.2026</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3320F9EB-2112-4866-8AFC-0758B0B74D1C}" type="slidenum">
              <a:rPr lang="ru-RU" smtClean="0"/>
              <a:pPr/>
              <a:t>‹#›</a:t>
            </a:fld>
            <a:endParaRPr lang="ru-RU"/>
          </a:p>
        </p:txBody>
      </p:sp>
    </p:spTree>
    <p:extLst>
      <p:ext uri="{BB962C8B-B14F-4D97-AF65-F5344CB8AC3E}">
        <p14:creationId xmlns="" xmlns:p14="http://schemas.microsoft.com/office/powerpoint/2010/main" val="29987422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13A15BC7-66CE-44BA-84C4-ADF5D358A8E5}" type="datetime1">
              <a:rPr lang="ru-RU" smtClean="0"/>
              <a:pPr/>
              <a:t>30.06.2026</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3320F9EB-2112-4866-8AFC-0758B0B74D1C}" type="slidenum">
              <a:rPr lang="ru-RU" smtClean="0"/>
              <a:pPr/>
              <a:t>‹#›</a:t>
            </a:fld>
            <a:endParaRPr lang="ru-RU"/>
          </a:p>
        </p:txBody>
      </p:sp>
    </p:spTree>
    <p:extLst>
      <p:ext uri="{BB962C8B-B14F-4D97-AF65-F5344CB8AC3E}">
        <p14:creationId xmlns="" xmlns:p14="http://schemas.microsoft.com/office/powerpoint/2010/main" val="425950254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ru-RU" smtClean="0"/>
              <a:t>Образец заголовка</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839788" y="2505075"/>
            <a:ext cx="5157787"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6172200" y="2505075"/>
            <a:ext cx="5183188"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8C55F641-8A7B-48BB-9924-29525D09D843}" type="datetime1">
              <a:rPr lang="ru-RU" smtClean="0"/>
              <a:pPr/>
              <a:t>30.06.2026</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3320F9EB-2112-4866-8AFC-0758B0B74D1C}" type="slidenum">
              <a:rPr lang="ru-RU" smtClean="0"/>
              <a:pPr/>
              <a:t>‹#›</a:t>
            </a:fld>
            <a:endParaRPr lang="ru-RU"/>
          </a:p>
        </p:txBody>
      </p:sp>
    </p:spTree>
    <p:extLst>
      <p:ext uri="{BB962C8B-B14F-4D97-AF65-F5344CB8AC3E}">
        <p14:creationId xmlns="" xmlns:p14="http://schemas.microsoft.com/office/powerpoint/2010/main" val="396241058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28C4CC1A-CDB1-4CBC-83A8-3EB958439194}" type="datetime1">
              <a:rPr lang="ru-RU" smtClean="0"/>
              <a:pPr/>
              <a:t>30.06.2026</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3320F9EB-2112-4866-8AFC-0758B0B74D1C}" type="slidenum">
              <a:rPr lang="ru-RU" smtClean="0"/>
              <a:pPr/>
              <a:t>‹#›</a:t>
            </a:fld>
            <a:endParaRPr lang="ru-RU"/>
          </a:p>
        </p:txBody>
      </p:sp>
    </p:spTree>
    <p:extLst>
      <p:ext uri="{BB962C8B-B14F-4D97-AF65-F5344CB8AC3E}">
        <p14:creationId xmlns="" xmlns:p14="http://schemas.microsoft.com/office/powerpoint/2010/main" val="26661694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CA5C5F1-78C0-4305-B0EC-8CEF047F6C93}" type="datetime1">
              <a:rPr lang="ru-RU" smtClean="0"/>
              <a:pPr/>
              <a:t>30.06.2026</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3320F9EB-2112-4866-8AFC-0758B0B74D1C}" type="slidenum">
              <a:rPr lang="ru-RU" smtClean="0"/>
              <a:pPr/>
              <a:t>‹#›</a:t>
            </a:fld>
            <a:endParaRPr lang="ru-RU"/>
          </a:p>
        </p:txBody>
      </p:sp>
    </p:spTree>
    <p:extLst>
      <p:ext uri="{BB962C8B-B14F-4D97-AF65-F5344CB8AC3E}">
        <p14:creationId xmlns="" xmlns:p14="http://schemas.microsoft.com/office/powerpoint/2010/main" val="26141420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8FF670FB-17C0-4434-90C8-A4668EF13565}" type="datetime1">
              <a:rPr lang="ru-RU" smtClean="0"/>
              <a:pPr/>
              <a:t>30.06.2026</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3320F9EB-2112-4866-8AFC-0758B0B74D1C}" type="slidenum">
              <a:rPr lang="ru-RU" smtClean="0"/>
              <a:pPr/>
              <a:t>‹#›</a:t>
            </a:fld>
            <a:endParaRPr lang="ru-RU"/>
          </a:p>
        </p:txBody>
      </p:sp>
    </p:spTree>
    <p:extLst>
      <p:ext uri="{BB962C8B-B14F-4D97-AF65-F5344CB8AC3E}">
        <p14:creationId xmlns="" xmlns:p14="http://schemas.microsoft.com/office/powerpoint/2010/main" val="82524619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5FA5D1FD-3FC4-47EA-B2EB-FF46800F6009}" type="datetime1">
              <a:rPr lang="ru-RU" smtClean="0"/>
              <a:pPr/>
              <a:t>30.06.2026</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3320F9EB-2112-4866-8AFC-0758B0B74D1C}" type="slidenum">
              <a:rPr lang="ru-RU" smtClean="0"/>
              <a:pPr/>
              <a:t>‹#›</a:t>
            </a:fld>
            <a:endParaRPr lang="ru-RU"/>
          </a:p>
        </p:txBody>
      </p:sp>
    </p:spTree>
    <p:extLst>
      <p:ext uri="{BB962C8B-B14F-4D97-AF65-F5344CB8AC3E}">
        <p14:creationId xmlns="" xmlns:p14="http://schemas.microsoft.com/office/powerpoint/2010/main" val="344202748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C109404-ED28-47FE-9DC5-C6BCEA110D1D}" type="datetime1">
              <a:rPr lang="ru-RU" smtClean="0"/>
              <a:pPr/>
              <a:t>30.06.2026</a:t>
            </a:fld>
            <a:endParaRPr lang="ru-RU"/>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320F9EB-2112-4866-8AFC-0758B0B74D1C}" type="slidenum">
              <a:rPr lang="ru-RU" smtClean="0"/>
              <a:pPr/>
              <a:t>‹#›</a:t>
            </a:fld>
            <a:endParaRPr lang="ru-RU"/>
          </a:p>
        </p:txBody>
      </p:sp>
    </p:spTree>
    <p:extLst>
      <p:ext uri="{BB962C8B-B14F-4D97-AF65-F5344CB8AC3E}">
        <p14:creationId xmlns="" xmlns:p14="http://schemas.microsoft.com/office/powerpoint/2010/main" val="3698562417"/>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0.xml"/><Relationship Id="rId1" Type="http://schemas.openxmlformats.org/officeDocument/2006/relationships/slideLayout" Target="../slideLayouts/slideLayout1.xml"/><Relationship Id="rId6" Type="http://schemas.openxmlformats.org/officeDocument/2006/relationships/image" Target="../media/image27.jpeg"/><Relationship Id="rId5" Type="http://schemas.openxmlformats.org/officeDocument/2006/relationships/image" Target="../media/image26.jpeg"/><Relationship Id="rId4" Type="http://schemas.openxmlformats.org/officeDocument/2006/relationships/image" Target="../media/image25.jpeg"/></Relationships>
</file>

<file path=ppt/slides/_rels/slide11.xml.rels><?xml version="1.0" encoding="UTF-8" standalone="yes"?>
<Relationships xmlns="http://schemas.openxmlformats.org/package/2006/relationships"><Relationship Id="rId3" Type="http://schemas.openxmlformats.org/officeDocument/2006/relationships/hyperlink" Target="mailto:vladamgenja@mail.ru" TargetMode="External"/><Relationship Id="rId2" Type="http://schemas.openxmlformats.org/officeDocument/2006/relationships/image" Target="../media/image3.jpeg"/><Relationship Id="rId1" Type="http://schemas.openxmlformats.org/officeDocument/2006/relationships/slideLayout" Target="../slideLayouts/slideLayout1.xml"/><Relationship Id="rId5" Type="http://schemas.openxmlformats.org/officeDocument/2006/relationships/image" Target="../media/image28.gif"/><Relationship Id="rId4" Type="http://schemas.openxmlformats.org/officeDocument/2006/relationships/hyperlink" Target="https://rutube.ru/channel/45807021/"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5.jpeg"/><Relationship Id="rId4" Type="http://schemas.openxmlformats.org/officeDocument/2006/relationships/image" Target="../media/image4.jpeg"/></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8.jpeg"/><Relationship Id="rId5" Type="http://schemas.openxmlformats.org/officeDocument/2006/relationships/image" Target="../media/image7.jpeg"/><Relationship Id="rId4" Type="http://schemas.openxmlformats.org/officeDocument/2006/relationships/image" Target="../media/image6.jpeg"/></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4.xml"/><Relationship Id="rId1" Type="http://schemas.openxmlformats.org/officeDocument/2006/relationships/slideLayout" Target="../slideLayouts/slideLayout1.xml"/><Relationship Id="rId5" Type="http://schemas.openxmlformats.org/officeDocument/2006/relationships/image" Target="../media/image10.jpeg"/><Relationship Id="rId4" Type="http://schemas.openxmlformats.org/officeDocument/2006/relationships/image" Target="../media/image9.jpeg"/></Relationships>
</file>

<file path=ppt/slides/_rels/slide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5.xml"/><Relationship Id="rId1" Type="http://schemas.openxmlformats.org/officeDocument/2006/relationships/slideLayout" Target="../slideLayouts/slideLayout1.xml"/><Relationship Id="rId5" Type="http://schemas.openxmlformats.org/officeDocument/2006/relationships/image" Target="../media/image12.jpeg"/><Relationship Id="rId4" Type="http://schemas.openxmlformats.org/officeDocument/2006/relationships/image" Target="../media/image11.jpeg"/></Relationships>
</file>

<file path=ppt/slides/_rels/slide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jpeg"/></Relationships>
</file>

<file path=ppt/slides/_rels/slide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image" Target="../media/image18.jpeg"/><Relationship Id="rId5" Type="http://schemas.openxmlformats.org/officeDocument/2006/relationships/image" Target="../media/image17.jpeg"/><Relationship Id="rId4" Type="http://schemas.openxmlformats.org/officeDocument/2006/relationships/image" Target="../media/image16.jpeg"/></Relationships>
</file>

<file path=ppt/slides/_rels/slide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image" Target="../media/image21.jpeg"/><Relationship Id="rId5" Type="http://schemas.openxmlformats.org/officeDocument/2006/relationships/image" Target="../media/image20.jpeg"/><Relationship Id="rId4" Type="http://schemas.openxmlformats.org/officeDocument/2006/relationships/image" Target="../media/image19.jpeg"/></Relationships>
</file>

<file path=ppt/slides/_rels/slide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openxmlformats.org/officeDocument/2006/relationships/image" Target="../media/image24.jpeg"/><Relationship Id="rId5" Type="http://schemas.openxmlformats.org/officeDocument/2006/relationships/image" Target="../media/image23.jpeg"/><Relationship Id="rId4" Type="http://schemas.openxmlformats.org/officeDocument/2006/relationships/image" Target="../media/image22.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0" y="1713"/>
            <a:ext cx="12192000" cy="6854573"/>
          </a:xfrm>
          <a:prstGeom prst="rect">
            <a:avLst/>
          </a:prstGeom>
        </p:spPr>
      </p:pic>
      <p:sp>
        <p:nvSpPr>
          <p:cNvPr id="7" name="TextBox 6"/>
          <p:cNvSpPr txBox="1"/>
          <p:nvPr/>
        </p:nvSpPr>
        <p:spPr>
          <a:xfrm>
            <a:off x="6597331" y="1675804"/>
            <a:ext cx="3831772" cy="1015663"/>
          </a:xfrm>
          <a:prstGeom prst="rect">
            <a:avLst/>
          </a:prstGeom>
          <a:noFill/>
        </p:spPr>
        <p:txBody>
          <a:bodyPr wrap="square" rtlCol="0" anchor="ctr" anchorCtr="1">
            <a:spAutoFit/>
          </a:bodyPr>
          <a:lstStyle/>
          <a:p>
            <a:pPr algn="ctr"/>
            <a:r>
              <a:rPr lang="ru-RU" sz="2000" dirty="0" smtClean="0">
                <a:solidFill>
                  <a:schemeClr val="bg1"/>
                </a:solidFill>
                <a:latin typeface="Elektra Text Pro" panose="02000503030000020004" pitchFamily="50" charset="-52"/>
              </a:rPr>
              <a:t>Создание</a:t>
            </a:r>
          </a:p>
          <a:p>
            <a:pPr algn="ctr"/>
            <a:r>
              <a:rPr lang="ru-RU" sz="2000" dirty="0" smtClean="0">
                <a:solidFill>
                  <a:schemeClr val="bg1"/>
                </a:solidFill>
                <a:latin typeface="Elektra Text Pro" panose="02000503030000020004" pitchFamily="50" charset="-52"/>
              </a:rPr>
              <a:t>объёмной модели</a:t>
            </a:r>
          </a:p>
          <a:p>
            <a:pPr algn="ctr"/>
            <a:r>
              <a:rPr lang="ru-RU" sz="2000" dirty="0" smtClean="0">
                <a:solidFill>
                  <a:schemeClr val="bg1"/>
                </a:solidFill>
                <a:latin typeface="Elektra Text Pro" panose="02000503030000020004" pitchFamily="50" charset="-52"/>
              </a:rPr>
              <a:t>компрессора</a:t>
            </a:r>
            <a:endParaRPr lang="ru-RU" sz="2000" dirty="0">
              <a:solidFill>
                <a:schemeClr val="bg1"/>
              </a:solidFill>
              <a:latin typeface="Elektra Text Pro" panose="02000503030000020004" pitchFamily="50" charset="-52"/>
            </a:endParaRPr>
          </a:p>
        </p:txBody>
      </p:sp>
      <p:sp>
        <p:nvSpPr>
          <p:cNvPr id="8" name="TextBox 7"/>
          <p:cNvSpPr txBox="1"/>
          <p:nvPr/>
        </p:nvSpPr>
        <p:spPr>
          <a:xfrm>
            <a:off x="6627782" y="5497032"/>
            <a:ext cx="3846286" cy="523220"/>
          </a:xfrm>
          <a:prstGeom prst="rect">
            <a:avLst/>
          </a:prstGeom>
          <a:noFill/>
        </p:spPr>
        <p:txBody>
          <a:bodyPr wrap="square" rtlCol="0" anchor="ctr" anchorCtr="1">
            <a:spAutoFit/>
          </a:bodyPr>
          <a:lstStyle/>
          <a:p>
            <a:pPr algn="ctr"/>
            <a:r>
              <a:rPr lang="ru-RU" sz="1400" dirty="0" smtClean="0">
                <a:solidFill>
                  <a:schemeClr val="bg1"/>
                </a:solidFill>
                <a:latin typeface="Elektra Text Pro" panose="02000503030000020004" pitchFamily="50" charset="-52"/>
              </a:rPr>
              <a:t>Руководитель </a:t>
            </a:r>
            <a:r>
              <a:rPr lang="en-US" sz="1400" dirty="0" smtClean="0">
                <a:solidFill>
                  <a:schemeClr val="bg1"/>
                </a:solidFill>
                <a:latin typeface="Elektra Text Pro" panose="02000503030000020004" pitchFamily="50" charset="-52"/>
              </a:rPr>
              <a:t>IT-</a:t>
            </a:r>
            <a:r>
              <a:rPr lang="ru-RU" sz="1400" dirty="0" smtClean="0">
                <a:solidFill>
                  <a:schemeClr val="bg1"/>
                </a:solidFill>
                <a:latin typeface="Elektra Text Pro" panose="02000503030000020004" pitchFamily="50" charset="-52"/>
              </a:rPr>
              <a:t>секции каф. КиПДЛА</a:t>
            </a:r>
          </a:p>
          <a:p>
            <a:pPr algn="ctr"/>
            <a:r>
              <a:rPr lang="ru-RU" sz="1400" dirty="0" smtClean="0">
                <a:solidFill>
                  <a:schemeClr val="bg1"/>
                </a:solidFill>
                <a:latin typeface="Elektra Text Pro" panose="02000503030000020004" pitchFamily="50" charset="-52"/>
              </a:rPr>
              <a:t>доцент Мелентьев В.С.</a:t>
            </a:r>
            <a:endParaRPr lang="ru-RU" sz="1400" dirty="0">
              <a:solidFill>
                <a:schemeClr val="bg1"/>
              </a:solidFill>
              <a:latin typeface="Elektra Text Pro" panose="02000503030000020004" pitchFamily="50" charset="-52"/>
            </a:endParaRPr>
          </a:p>
        </p:txBody>
      </p:sp>
      <p:sp>
        <p:nvSpPr>
          <p:cNvPr id="6" name="TextBox 5"/>
          <p:cNvSpPr txBox="1"/>
          <p:nvPr/>
        </p:nvSpPr>
        <p:spPr>
          <a:xfrm>
            <a:off x="6599501" y="6093318"/>
            <a:ext cx="3846286" cy="307777"/>
          </a:xfrm>
          <a:prstGeom prst="rect">
            <a:avLst/>
          </a:prstGeom>
          <a:noFill/>
        </p:spPr>
        <p:txBody>
          <a:bodyPr wrap="square" rtlCol="0" anchor="ctr" anchorCtr="1">
            <a:spAutoFit/>
          </a:bodyPr>
          <a:lstStyle/>
          <a:p>
            <a:pPr algn="ctr"/>
            <a:r>
              <a:rPr lang="ru-RU" sz="1400" dirty="0" smtClean="0">
                <a:solidFill>
                  <a:schemeClr val="bg1"/>
                </a:solidFill>
                <a:latin typeface="Elektra Text Pro" panose="02000503030000020004" pitchFamily="50" charset="-52"/>
              </a:rPr>
              <a:t>Самара, 2026</a:t>
            </a:r>
            <a:endParaRPr lang="ru-RU" sz="1400" dirty="0">
              <a:solidFill>
                <a:schemeClr val="bg1"/>
              </a:solidFill>
              <a:latin typeface="Elektra Text Pro" panose="02000503030000020004" pitchFamily="50" charset="-52"/>
            </a:endParaRPr>
          </a:p>
        </p:txBody>
      </p:sp>
      <p:pic>
        <p:nvPicPr>
          <p:cNvPr id="9" name="Picture 2" descr="E:\Dropbox\Actual\10я группа\Создание объёмной модели компрессора\Сбока компрессора.jpg"/>
          <p:cNvPicPr>
            <a:picLocks noChangeAspect="1" noChangeArrowheads="1"/>
          </p:cNvPicPr>
          <p:nvPr/>
        </p:nvPicPr>
        <p:blipFill>
          <a:blip r:embed="rId4" cstate="print"/>
          <a:srcRect/>
          <a:stretch>
            <a:fillRect/>
          </a:stretch>
        </p:blipFill>
        <p:spPr bwMode="auto">
          <a:xfrm>
            <a:off x="6590128" y="2729240"/>
            <a:ext cx="3985927" cy="2734818"/>
          </a:xfrm>
          <a:prstGeom prst="rect">
            <a:avLst/>
          </a:prstGeom>
          <a:noFill/>
        </p:spPr>
      </p:pic>
    </p:spTree>
    <p:extLst>
      <p:ext uri="{BB962C8B-B14F-4D97-AF65-F5344CB8AC3E}">
        <p14:creationId xmlns="" xmlns:p14="http://schemas.microsoft.com/office/powerpoint/2010/main" val="348247358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blip>
          <a:srcRect/>
          <a:stretch>
            <a:fillRect/>
          </a:stretch>
        </a:blipFill>
        <a:effectLst/>
      </p:bgPr>
    </p:bg>
    <p:spTree>
      <p:nvGrpSpPr>
        <p:cNvPr id="1" name=""/>
        <p:cNvGrpSpPr/>
        <p:nvPr/>
      </p:nvGrpSpPr>
      <p:grpSpPr>
        <a:xfrm>
          <a:off x="0" y="0"/>
          <a:ext cx="0" cy="0"/>
          <a:chOff x="0" y="0"/>
          <a:chExt cx="0" cy="0"/>
        </a:xfrm>
      </p:grpSpPr>
      <p:sp>
        <p:nvSpPr>
          <p:cNvPr id="3" name="TextBox 2"/>
          <p:cNvSpPr txBox="1"/>
          <p:nvPr/>
        </p:nvSpPr>
        <p:spPr>
          <a:xfrm>
            <a:off x="1631092" y="301532"/>
            <a:ext cx="9391135" cy="369332"/>
          </a:xfrm>
          <a:prstGeom prst="rect">
            <a:avLst/>
          </a:prstGeom>
          <a:noFill/>
        </p:spPr>
        <p:txBody>
          <a:bodyPr wrap="square" rtlCol="0" anchor="ctr" anchorCtr="1">
            <a:spAutoFit/>
          </a:bodyPr>
          <a:lstStyle/>
          <a:p>
            <a:pPr algn="ctr"/>
            <a:r>
              <a:rPr lang="ru-RU" dirty="0" smtClean="0">
                <a:solidFill>
                  <a:schemeClr val="bg1"/>
                </a:solidFill>
                <a:latin typeface="Elektra Text Pro" panose="02000503030000020004" pitchFamily="50" charset="-52"/>
              </a:rPr>
              <a:t>ТРЕБОВАНИЯ К ДИСКУ РАБОЧЕГО КОЛЕСА И МЕЖДИСКОВОЙ ПРОСТАВКЕ</a:t>
            </a:r>
            <a:endParaRPr lang="ru-RU" dirty="0">
              <a:solidFill>
                <a:schemeClr val="bg1"/>
              </a:solidFill>
              <a:latin typeface="Elektra Text Pro" panose="02000503030000020004" pitchFamily="50" charset="-52"/>
            </a:endParaRPr>
          </a:p>
        </p:txBody>
      </p:sp>
      <p:sp>
        <p:nvSpPr>
          <p:cNvPr id="4" name="TextBox 3"/>
          <p:cNvSpPr txBox="1"/>
          <p:nvPr/>
        </p:nvSpPr>
        <p:spPr>
          <a:xfrm>
            <a:off x="11109953" y="6324371"/>
            <a:ext cx="469107" cy="369332"/>
          </a:xfrm>
          <a:prstGeom prst="rect">
            <a:avLst/>
          </a:prstGeom>
          <a:noFill/>
        </p:spPr>
        <p:txBody>
          <a:bodyPr wrap="square" rtlCol="0">
            <a:spAutoFit/>
          </a:bodyPr>
          <a:lstStyle/>
          <a:p>
            <a:pPr algn="ctr"/>
            <a:fld id="{4CB11690-5800-4A0D-8C28-71894E2CF362}" type="slidenum">
              <a:rPr lang="ru-RU">
                <a:solidFill>
                  <a:schemeClr val="bg1"/>
                </a:solidFill>
                <a:latin typeface="Elektra Medium Pro" panose="02000803000000020004" pitchFamily="50" charset="-52"/>
              </a:rPr>
              <a:pPr algn="ctr"/>
              <a:t>10</a:t>
            </a:fld>
            <a:endParaRPr lang="ru-RU" dirty="0">
              <a:solidFill>
                <a:schemeClr val="bg1"/>
              </a:solidFill>
              <a:latin typeface="Elektra Medium Pro" panose="02000803000000020004" pitchFamily="50" charset="-52"/>
            </a:endParaRPr>
          </a:p>
        </p:txBody>
      </p:sp>
      <p:pic>
        <p:nvPicPr>
          <p:cNvPr id="3075" name="Picture 3" descr="C:\Dropbox\Actual\10я группа\Создание объёмной модели компрессора\lopatki-turbin.jpeg"/>
          <p:cNvPicPr>
            <a:picLocks noChangeAspect="1" noChangeArrowheads="1"/>
          </p:cNvPicPr>
          <p:nvPr/>
        </p:nvPicPr>
        <p:blipFill>
          <a:blip r:embed="rId4" cstate="print"/>
          <a:srcRect/>
          <a:stretch>
            <a:fillRect/>
          </a:stretch>
        </p:blipFill>
        <p:spPr bwMode="auto">
          <a:xfrm rot="5400000">
            <a:off x="1694295" y="1556165"/>
            <a:ext cx="5227930" cy="3920947"/>
          </a:xfrm>
          <a:prstGeom prst="rect">
            <a:avLst/>
          </a:prstGeom>
          <a:noFill/>
        </p:spPr>
      </p:pic>
      <p:pic>
        <p:nvPicPr>
          <p:cNvPr id="3076" name="Picture 4" descr="C:\Dropbox\Actual\10я группа\Создание объёмной модели компрессора\Замок ёлочка.jpg"/>
          <p:cNvPicPr>
            <a:picLocks noChangeAspect="1" noChangeArrowheads="1"/>
          </p:cNvPicPr>
          <p:nvPr/>
        </p:nvPicPr>
        <p:blipFill>
          <a:blip r:embed="rId5" cstate="print"/>
          <a:srcRect/>
          <a:stretch>
            <a:fillRect/>
          </a:stretch>
        </p:blipFill>
        <p:spPr bwMode="auto">
          <a:xfrm>
            <a:off x="778113" y="1635948"/>
            <a:ext cx="1485900" cy="2952750"/>
          </a:xfrm>
          <a:prstGeom prst="rect">
            <a:avLst/>
          </a:prstGeom>
          <a:noFill/>
        </p:spPr>
      </p:pic>
      <p:pic>
        <p:nvPicPr>
          <p:cNvPr id="7" name="Picture 2" descr="E:\Dropbox\Actual\10я группа\Создание объёмной модели компрессора\Проставка.jpg"/>
          <p:cNvPicPr>
            <a:picLocks noChangeAspect="1" noChangeArrowheads="1"/>
          </p:cNvPicPr>
          <p:nvPr/>
        </p:nvPicPr>
        <p:blipFill>
          <a:blip r:embed="rId6" cstate="print"/>
          <a:srcRect/>
          <a:stretch>
            <a:fillRect/>
          </a:stretch>
        </p:blipFill>
        <p:spPr bwMode="auto">
          <a:xfrm>
            <a:off x="7210280" y="1139004"/>
            <a:ext cx="4486275" cy="4672013"/>
          </a:xfrm>
          <a:prstGeom prst="rect">
            <a:avLst/>
          </a:prstGeom>
          <a:noFill/>
        </p:spPr>
      </p:pic>
      <p:sp>
        <p:nvSpPr>
          <p:cNvPr id="8" name="TextBox 7"/>
          <p:cNvSpPr txBox="1"/>
          <p:nvPr/>
        </p:nvSpPr>
        <p:spPr>
          <a:xfrm>
            <a:off x="7253418" y="1445742"/>
            <a:ext cx="340158" cy="461665"/>
          </a:xfrm>
          <a:prstGeom prst="rect">
            <a:avLst/>
          </a:prstGeom>
          <a:solidFill>
            <a:srgbClr val="FFFF00"/>
          </a:solidFill>
          <a:ln>
            <a:solidFill>
              <a:srgbClr val="FF0000"/>
            </a:solidFill>
          </a:ln>
        </p:spPr>
        <p:txBody>
          <a:bodyPr wrap="none" rtlCol="0">
            <a:spAutoFit/>
          </a:bodyPr>
          <a:lstStyle/>
          <a:p>
            <a:r>
              <a:rPr lang="ru-RU" sz="2400" dirty="0" smtClean="0"/>
              <a:t>1</a:t>
            </a:r>
            <a:endParaRPr lang="ru-RU" sz="2400" dirty="0"/>
          </a:p>
        </p:txBody>
      </p:sp>
    </p:spTree>
    <p:extLst>
      <p:ext uri="{BB962C8B-B14F-4D97-AF65-F5344CB8AC3E}">
        <p14:creationId xmlns="" xmlns:p14="http://schemas.microsoft.com/office/powerpoint/2010/main" val="187865454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3" name="TextBox 2"/>
          <p:cNvSpPr txBox="1"/>
          <p:nvPr/>
        </p:nvSpPr>
        <p:spPr>
          <a:xfrm>
            <a:off x="2351321" y="301532"/>
            <a:ext cx="7898675" cy="369332"/>
          </a:xfrm>
          <a:prstGeom prst="rect">
            <a:avLst/>
          </a:prstGeom>
          <a:noFill/>
        </p:spPr>
        <p:txBody>
          <a:bodyPr wrap="square" rtlCol="0" anchor="ctr" anchorCtr="1">
            <a:spAutoFit/>
          </a:bodyPr>
          <a:lstStyle/>
          <a:p>
            <a:pPr algn="ctr"/>
            <a:r>
              <a:rPr lang="ru-RU" dirty="0" smtClean="0">
                <a:solidFill>
                  <a:schemeClr val="bg1"/>
                </a:solidFill>
                <a:latin typeface="Elektra Text Pro" panose="02000503030000020004" pitchFamily="50" charset="-52"/>
              </a:rPr>
              <a:t>СПАСИБО ЗА ВНИМАНИЕ</a:t>
            </a:r>
            <a:endParaRPr lang="ru-RU" dirty="0">
              <a:solidFill>
                <a:schemeClr val="bg1"/>
              </a:solidFill>
              <a:latin typeface="Elektra Text Pro" panose="02000503030000020004" pitchFamily="50" charset="-52"/>
            </a:endParaRPr>
          </a:p>
        </p:txBody>
      </p:sp>
      <p:sp>
        <p:nvSpPr>
          <p:cNvPr id="4" name="TextBox 3"/>
          <p:cNvSpPr txBox="1"/>
          <p:nvPr/>
        </p:nvSpPr>
        <p:spPr>
          <a:xfrm>
            <a:off x="11109953" y="6324371"/>
            <a:ext cx="469107" cy="369332"/>
          </a:xfrm>
          <a:prstGeom prst="rect">
            <a:avLst/>
          </a:prstGeom>
          <a:noFill/>
        </p:spPr>
        <p:txBody>
          <a:bodyPr wrap="square" rtlCol="0">
            <a:spAutoFit/>
          </a:bodyPr>
          <a:lstStyle/>
          <a:p>
            <a:pPr algn="ctr"/>
            <a:fld id="{4CB11690-5800-4A0D-8C28-71894E2CF362}" type="slidenum">
              <a:rPr lang="ru-RU">
                <a:solidFill>
                  <a:schemeClr val="bg1"/>
                </a:solidFill>
                <a:latin typeface="Elektra Medium Pro" panose="02000803000000020004" pitchFamily="50" charset="-52"/>
              </a:rPr>
              <a:pPr algn="ctr"/>
              <a:t>11</a:t>
            </a:fld>
            <a:endParaRPr lang="ru-RU" dirty="0">
              <a:solidFill>
                <a:schemeClr val="bg1"/>
              </a:solidFill>
              <a:latin typeface="Elektra Medium Pro" panose="02000803000000020004" pitchFamily="50" charset="-52"/>
            </a:endParaRPr>
          </a:p>
        </p:txBody>
      </p:sp>
      <p:sp>
        <p:nvSpPr>
          <p:cNvPr id="5" name="TextBox 4"/>
          <p:cNvSpPr txBox="1"/>
          <p:nvPr/>
        </p:nvSpPr>
        <p:spPr>
          <a:xfrm>
            <a:off x="550843" y="743718"/>
            <a:ext cx="11297446" cy="5293757"/>
          </a:xfrm>
          <a:prstGeom prst="rect">
            <a:avLst/>
          </a:prstGeom>
          <a:noFill/>
        </p:spPr>
        <p:txBody>
          <a:bodyPr wrap="square" rtlCol="0">
            <a:spAutoFit/>
          </a:bodyPr>
          <a:lstStyle/>
          <a:p>
            <a:pPr marL="514350" indent="-514350" algn="just"/>
            <a:endParaRPr lang="ru-RU" sz="2600" dirty="0" smtClean="0"/>
          </a:p>
          <a:p>
            <a:pPr marL="514350" indent="-514350" algn="just"/>
            <a:endParaRPr lang="ru-RU" sz="2600" dirty="0" smtClean="0"/>
          </a:p>
          <a:p>
            <a:pPr marL="514350" indent="-514350" algn="just"/>
            <a:endParaRPr lang="ru-RU" sz="2600" dirty="0" smtClean="0"/>
          </a:p>
          <a:p>
            <a:pPr marL="514350" indent="-514350" algn="just"/>
            <a:endParaRPr lang="ru-RU" sz="2600" dirty="0" smtClean="0"/>
          </a:p>
          <a:p>
            <a:pPr marL="514350" indent="-514350" algn="just"/>
            <a:endParaRPr lang="ru-RU" sz="2600" dirty="0" smtClean="0"/>
          </a:p>
          <a:p>
            <a:pPr marL="514350" indent="-514350" algn="ctr"/>
            <a:r>
              <a:rPr lang="ru-RU" sz="2600" dirty="0" smtClean="0"/>
              <a:t>СПАСИБО ЗА ВНИМАНИЕ</a:t>
            </a:r>
          </a:p>
          <a:p>
            <a:pPr marL="514350" indent="-514350" algn="ctr"/>
            <a:endParaRPr lang="ru-RU" sz="2600" dirty="0" smtClean="0"/>
          </a:p>
          <a:p>
            <a:pPr marL="514350" indent="-514350" algn="ctr"/>
            <a:endParaRPr lang="ru-RU" sz="2600" dirty="0" smtClean="0"/>
          </a:p>
          <a:p>
            <a:pPr marL="514350" indent="-514350" algn="ctr"/>
            <a:r>
              <a:rPr lang="ru-RU" sz="2400" dirty="0" smtClean="0"/>
              <a:t>Руководитель </a:t>
            </a:r>
            <a:r>
              <a:rPr lang="en-US" sz="2400" dirty="0" smtClean="0"/>
              <a:t>IT-</a:t>
            </a:r>
            <a:r>
              <a:rPr lang="ru-RU" sz="2400" dirty="0" smtClean="0"/>
              <a:t>секции каф. КиПДЛА</a:t>
            </a:r>
          </a:p>
          <a:p>
            <a:pPr marL="514350" indent="-514350" algn="ctr"/>
            <a:r>
              <a:rPr lang="ru-RU" sz="2400" dirty="0" smtClean="0"/>
              <a:t>Мелентьев Владимир Сергеевич</a:t>
            </a:r>
          </a:p>
          <a:p>
            <a:pPr marL="514350" indent="-514350" algn="ctr"/>
            <a:r>
              <a:rPr lang="en-US" sz="2400" dirty="0" smtClean="0">
                <a:hlinkClick r:id="rId3"/>
              </a:rPr>
              <a:t>vladamgenja@mail.ru</a:t>
            </a:r>
            <a:endParaRPr lang="en-US" sz="2400" dirty="0" smtClean="0"/>
          </a:p>
          <a:p>
            <a:pPr marL="514350" indent="-514350" algn="ctr"/>
            <a:r>
              <a:rPr lang="en-US" sz="2400" dirty="0" smtClean="0"/>
              <a:t>+7 927 708-50-71</a:t>
            </a:r>
          </a:p>
          <a:p>
            <a:pPr marL="514350" indent="-514350" algn="ctr"/>
            <a:r>
              <a:rPr lang="en-US" sz="2400" dirty="0" smtClean="0">
                <a:hlinkClick r:id="rId4"/>
              </a:rPr>
              <a:t>https://rutube.ru/channel/45807021/</a:t>
            </a:r>
            <a:endParaRPr lang="en-US" sz="2400" dirty="0" smtClean="0"/>
          </a:p>
        </p:txBody>
      </p:sp>
      <p:pic>
        <p:nvPicPr>
          <p:cNvPr id="2050" name="Picture 2" descr="C:\Users\Vladimir\Downloads\qr-code.gif"/>
          <p:cNvPicPr>
            <a:picLocks noChangeAspect="1" noChangeArrowheads="1"/>
          </p:cNvPicPr>
          <p:nvPr/>
        </p:nvPicPr>
        <p:blipFill>
          <a:blip r:embed="rId5" cstate="print"/>
          <a:srcRect/>
          <a:stretch>
            <a:fillRect/>
          </a:stretch>
        </p:blipFill>
        <p:spPr bwMode="auto">
          <a:xfrm>
            <a:off x="8686441" y="4509818"/>
            <a:ext cx="1409700" cy="1409700"/>
          </a:xfrm>
          <a:prstGeom prst="rect">
            <a:avLst/>
          </a:prstGeom>
          <a:noFill/>
        </p:spPr>
      </p:pic>
    </p:spTree>
    <p:extLst>
      <p:ext uri="{BB962C8B-B14F-4D97-AF65-F5344CB8AC3E}">
        <p14:creationId xmlns="" xmlns:p14="http://schemas.microsoft.com/office/powerpoint/2010/main" val="187865454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blip>
          <a:srcRect/>
          <a:stretch>
            <a:fillRect/>
          </a:stretch>
        </a:blipFill>
        <a:effectLst/>
      </p:bgPr>
    </p:bg>
    <p:spTree>
      <p:nvGrpSpPr>
        <p:cNvPr id="1" name=""/>
        <p:cNvGrpSpPr/>
        <p:nvPr/>
      </p:nvGrpSpPr>
      <p:grpSpPr>
        <a:xfrm>
          <a:off x="0" y="0"/>
          <a:ext cx="0" cy="0"/>
          <a:chOff x="0" y="0"/>
          <a:chExt cx="0" cy="0"/>
        </a:xfrm>
      </p:grpSpPr>
      <p:sp>
        <p:nvSpPr>
          <p:cNvPr id="3" name="TextBox 2"/>
          <p:cNvSpPr txBox="1"/>
          <p:nvPr/>
        </p:nvSpPr>
        <p:spPr>
          <a:xfrm>
            <a:off x="2351321" y="301532"/>
            <a:ext cx="7898675" cy="369332"/>
          </a:xfrm>
          <a:prstGeom prst="rect">
            <a:avLst/>
          </a:prstGeom>
          <a:noFill/>
        </p:spPr>
        <p:txBody>
          <a:bodyPr wrap="square" rtlCol="0" anchor="ctr" anchorCtr="1">
            <a:spAutoFit/>
          </a:bodyPr>
          <a:lstStyle/>
          <a:p>
            <a:pPr algn="ctr"/>
            <a:r>
              <a:rPr lang="ru-RU" dirty="0" smtClean="0">
                <a:solidFill>
                  <a:schemeClr val="bg1"/>
                </a:solidFill>
                <a:latin typeface="Elektra Text Pro" panose="02000503030000020004" pitchFamily="50" charset="-52"/>
              </a:rPr>
              <a:t>ТРЕБОВАНИЯ К СБОРКЕ </a:t>
            </a:r>
            <a:endParaRPr lang="ru-RU" dirty="0">
              <a:solidFill>
                <a:schemeClr val="bg1"/>
              </a:solidFill>
              <a:latin typeface="Elektra Text Pro" panose="02000503030000020004" pitchFamily="50" charset="-52"/>
            </a:endParaRPr>
          </a:p>
        </p:txBody>
      </p:sp>
      <p:sp>
        <p:nvSpPr>
          <p:cNvPr id="4" name="TextBox 3"/>
          <p:cNvSpPr txBox="1"/>
          <p:nvPr/>
        </p:nvSpPr>
        <p:spPr>
          <a:xfrm>
            <a:off x="11109953" y="6324371"/>
            <a:ext cx="469107" cy="369332"/>
          </a:xfrm>
          <a:prstGeom prst="rect">
            <a:avLst/>
          </a:prstGeom>
          <a:noFill/>
        </p:spPr>
        <p:txBody>
          <a:bodyPr wrap="square" rtlCol="0">
            <a:spAutoFit/>
          </a:bodyPr>
          <a:lstStyle/>
          <a:p>
            <a:pPr algn="ctr"/>
            <a:fld id="{4CB11690-5800-4A0D-8C28-71894E2CF362}" type="slidenum">
              <a:rPr lang="ru-RU">
                <a:solidFill>
                  <a:schemeClr val="bg1"/>
                </a:solidFill>
                <a:latin typeface="Elektra Medium Pro" panose="02000803000000020004" pitchFamily="50" charset="-52"/>
              </a:rPr>
              <a:pPr algn="ctr"/>
              <a:t>2</a:t>
            </a:fld>
            <a:endParaRPr lang="ru-RU" dirty="0">
              <a:solidFill>
                <a:schemeClr val="bg1"/>
              </a:solidFill>
              <a:latin typeface="Elektra Medium Pro" panose="02000803000000020004" pitchFamily="50" charset="-52"/>
            </a:endParaRPr>
          </a:p>
        </p:txBody>
      </p:sp>
      <p:pic>
        <p:nvPicPr>
          <p:cNvPr id="1026" name="Picture 2" descr="C:\Dropbox\Actual\10я группа\Создание объёмной модели компрессора\parovaya-turbina_253x189_300.jpg"/>
          <p:cNvPicPr>
            <a:picLocks noChangeAspect="1" noChangeArrowheads="1"/>
          </p:cNvPicPr>
          <p:nvPr/>
        </p:nvPicPr>
        <p:blipFill>
          <a:blip r:embed="rId4" cstate="print"/>
          <a:srcRect/>
          <a:stretch>
            <a:fillRect/>
          </a:stretch>
        </p:blipFill>
        <p:spPr bwMode="auto">
          <a:xfrm>
            <a:off x="628891" y="1020642"/>
            <a:ext cx="1543050" cy="1152525"/>
          </a:xfrm>
          <a:prstGeom prst="rect">
            <a:avLst/>
          </a:prstGeom>
          <a:noFill/>
        </p:spPr>
      </p:pic>
      <p:pic>
        <p:nvPicPr>
          <p:cNvPr id="2" name="Picture 2" descr="E:\Dropbox\Actual\10я группа\Создание объёмной модели компрессора\Сбока компрессора.jpg"/>
          <p:cNvPicPr>
            <a:picLocks noChangeAspect="1" noChangeArrowheads="1"/>
          </p:cNvPicPr>
          <p:nvPr/>
        </p:nvPicPr>
        <p:blipFill>
          <a:blip r:embed="rId5" cstate="print"/>
          <a:srcRect/>
          <a:stretch>
            <a:fillRect/>
          </a:stretch>
        </p:blipFill>
        <p:spPr bwMode="auto">
          <a:xfrm>
            <a:off x="2904251" y="806174"/>
            <a:ext cx="8079581" cy="5543550"/>
          </a:xfrm>
          <a:prstGeom prst="rect">
            <a:avLst/>
          </a:prstGeom>
          <a:noFill/>
        </p:spPr>
      </p:pic>
      <p:cxnSp>
        <p:nvCxnSpPr>
          <p:cNvPr id="13" name="Прямая со стрелкой 12"/>
          <p:cNvCxnSpPr>
            <a:stCxn id="14" idx="1"/>
          </p:cNvCxnSpPr>
          <p:nvPr/>
        </p:nvCxnSpPr>
        <p:spPr>
          <a:xfrm flipH="1">
            <a:off x="10157256" y="1429439"/>
            <a:ext cx="642550" cy="127513"/>
          </a:xfrm>
          <a:prstGeom prst="straightConnector1">
            <a:avLst/>
          </a:prstGeom>
          <a:ln>
            <a:tailEnd type="arrow"/>
          </a:ln>
          <a:effectLst>
            <a:glow rad="139700">
              <a:schemeClr val="accent3">
                <a:satMod val="175000"/>
                <a:alpha val="40000"/>
              </a:schemeClr>
            </a:glow>
          </a:effectLst>
        </p:spPr>
        <p:style>
          <a:lnRef idx="3">
            <a:schemeClr val="accent4"/>
          </a:lnRef>
          <a:fillRef idx="0">
            <a:schemeClr val="accent4"/>
          </a:fillRef>
          <a:effectRef idx="2">
            <a:schemeClr val="accent4"/>
          </a:effectRef>
          <a:fontRef idx="minor">
            <a:schemeClr val="tx1"/>
          </a:fontRef>
        </p:style>
      </p:cxnSp>
      <p:sp>
        <p:nvSpPr>
          <p:cNvPr id="14" name="TextBox 13"/>
          <p:cNvSpPr txBox="1"/>
          <p:nvPr/>
        </p:nvSpPr>
        <p:spPr>
          <a:xfrm>
            <a:off x="10799806" y="1198606"/>
            <a:ext cx="1099212" cy="461665"/>
          </a:xfrm>
          <a:prstGeom prst="rect">
            <a:avLst/>
          </a:prstGeom>
          <a:noFill/>
        </p:spPr>
        <p:txBody>
          <a:bodyPr wrap="none" rtlCol="0">
            <a:spAutoFit/>
          </a:bodyPr>
          <a:lstStyle/>
          <a:p>
            <a:r>
              <a:rPr lang="ru-RU" sz="2400" dirty="0" smtClean="0"/>
              <a:t>Корпус</a:t>
            </a:r>
            <a:endParaRPr lang="ru-RU" sz="2400" dirty="0"/>
          </a:p>
        </p:txBody>
      </p:sp>
      <p:cxnSp>
        <p:nvCxnSpPr>
          <p:cNvPr id="18" name="Прямая со стрелкой 17"/>
          <p:cNvCxnSpPr>
            <a:stCxn id="19" idx="1"/>
          </p:cNvCxnSpPr>
          <p:nvPr/>
        </p:nvCxnSpPr>
        <p:spPr>
          <a:xfrm flipH="1" flipV="1">
            <a:off x="9601200" y="3286898"/>
            <a:ext cx="1544595" cy="1318226"/>
          </a:xfrm>
          <a:prstGeom prst="straightConnector1">
            <a:avLst/>
          </a:prstGeom>
          <a:ln>
            <a:tailEnd type="arrow"/>
          </a:ln>
          <a:effectLst>
            <a:glow rad="139700">
              <a:schemeClr val="accent3">
                <a:satMod val="175000"/>
                <a:alpha val="40000"/>
              </a:schemeClr>
            </a:glow>
          </a:effectLst>
        </p:spPr>
        <p:style>
          <a:lnRef idx="3">
            <a:schemeClr val="accent4"/>
          </a:lnRef>
          <a:fillRef idx="0">
            <a:schemeClr val="accent4"/>
          </a:fillRef>
          <a:effectRef idx="2">
            <a:schemeClr val="accent4"/>
          </a:effectRef>
          <a:fontRef idx="minor">
            <a:schemeClr val="tx1"/>
          </a:fontRef>
        </p:style>
      </p:cxnSp>
      <p:sp>
        <p:nvSpPr>
          <p:cNvPr id="19" name="TextBox 18"/>
          <p:cNvSpPr txBox="1"/>
          <p:nvPr/>
        </p:nvSpPr>
        <p:spPr>
          <a:xfrm>
            <a:off x="11145795" y="4374291"/>
            <a:ext cx="655949" cy="461665"/>
          </a:xfrm>
          <a:prstGeom prst="rect">
            <a:avLst/>
          </a:prstGeom>
          <a:noFill/>
        </p:spPr>
        <p:txBody>
          <a:bodyPr wrap="none" rtlCol="0">
            <a:spAutoFit/>
          </a:bodyPr>
          <a:lstStyle/>
          <a:p>
            <a:r>
              <a:rPr lang="ru-RU" sz="2400" dirty="0" smtClean="0"/>
              <a:t>Вал</a:t>
            </a:r>
            <a:endParaRPr lang="ru-RU" sz="2400" dirty="0"/>
          </a:p>
        </p:txBody>
      </p:sp>
      <p:cxnSp>
        <p:nvCxnSpPr>
          <p:cNvPr id="22" name="Прямая со стрелкой 21"/>
          <p:cNvCxnSpPr>
            <a:stCxn id="23" idx="0"/>
          </p:cNvCxnSpPr>
          <p:nvPr/>
        </p:nvCxnSpPr>
        <p:spPr>
          <a:xfrm flipV="1">
            <a:off x="8498352" y="3398109"/>
            <a:ext cx="608578" cy="2508420"/>
          </a:xfrm>
          <a:prstGeom prst="straightConnector1">
            <a:avLst/>
          </a:prstGeom>
          <a:ln>
            <a:tailEnd type="arrow"/>
          </a:ln>
          <a:effectLst>
            <a:glow rad="139700">
              <a:schemeClr val="accent3">
                <a:satMod val="175000"/>
                <a:alpha val="40000"/>
              </a:schemeClr>
            </a:glow>
          </a:effectLst>
        </p:spPr>
        <p:style>
          <a:lnRef idx="3">
            <a:schemeClr val="accent4"/>
          </a:lnRef>
          <a:fillRef idx="0">
            <a:schemeClr val="accent4"/>
          </a:fillRef>
          <a:effectRef idx="2">
            <a:schemeClr val="accent4"/>
          </a:effectRef>
          <a:fontRef idx="minor">
            <a:schemeClr val="tx1"/>
          </a:fontRef>
        </p:style>
      </p:cxnSp>
      <p:sp>
        <p:nvSpPr>
          <p:cNvPr id="23" name="TextBox 22"/>
          <p:cNvSpPr txBox="1"/>
          <p:nvPr/>
        </p:nvSpPr>
        <p:spPr>
          <a:xfrm>
            <a:off x="7438767" y="5906529"/>
            <a:ext cx="2119170" cy="461665"/>
          </a:xfrm>
          <a:prstGeom prst="rect">
            <a:avLst/>
          </a:prstGeom>
          <a:noFill/>
        </p:spPr>
        <p:txBody>
          <a:bodyPr wrap="none" rtlCol="0">
            <a:spAutoFit/>
          </a:bodyPr>
          <a:lstStyle/>
          <a:p>
            <a:r>
              <a:rPr lang="ru-RU" sz="2400" dirty="0" smtClean="0"/>
              <a:t>Буртик на валу</a:t>
            </a:r>
            <a:endParaRPr lang="ru-RU" sz="2400" dirty="0"/>
          </a:p>
        </p:txBody>
      </p:sp>
      <p:cxnSp>
        <p:nvCxnSpPr>
          <p:cNvPr id="26" name="Прямая со стрелкой 25"/>
          <p:cNvCxnSpPr>
            <a:stCxn id="27" idx="0"/>
          </p:cNvCxnSpPr>
          <p:nvPr/>
        </p:nvCxnSpPr>
        <p:spPr>
          <a:xfrm flipH="1" flipV="1">
            <a:off x="9922477" y="4782065"/>
            <a:ext cx="1179434" cy="667265"/>
          </a:xfrm>
          <a:prstGeom prst="straightConnector1">
            <a:avLst/>
          </a:prstGeom>
          <a:ln>
            <a:tailEnd type="arrow"/>
          </a:ln>
          <a:effectLst>
            <a:glow rad="139700">
              <a:schemeClr val="accent3">
                <a:satMod val="175000"/>
                <a:alpha val="40000"/>
              </a:schemeClr>
            </a:glow>
          </a:effectLst>
        </p:spPr>
        <p:style>
          <a:lnRef idx="3">
            <a:schemeClr val="accent4"/>
          </a:lnRef>
          <a:fillRef idx="0">
            <a:schemeClr val="accent4"/>
          </a:fillRef>
          <a:effectRef idx="2">
            <a:schemeClr val="accent4"/>
          </a:effectRef>
          <a:fontRef idx="minor">
            <a:schemeClr val="tx1"/>
          </a:fontRef>
        </p:style>
      </p:cxnSp>
      <p:sp>
        <p:nvSpPr>
          <p:cNvPr id="27" name="TextBox 26"/>
          <p:cNvSpPr txBox="1"/>
          <p:nvPr/>
        </p:nvSpPr>
        <p:spPr>
          <a:xfrm>
            <a:off x="10110678" y="5449330"/>
            <a:ext cx="1982466" cy="461665"/>
          </a:xfrm>
          <a:prstGeom prst="rect">
            <a:avLst/>
          </a:prstGeom>
          <a:noFill/>
        </p:spPr>
        <p:txBody>
          <a:bodyPr wrap="none" rtlCol="0">
            <a:spAutoFit/>
          </a:bodyPr>
          <a:lstStyle/>
          <a:p>
            <a:r>
              <a:rPr lang="ru-RU" sz="2400" dirty="0" smtClean="0"/>
              <a:t>Паз в корпусе</a:t>
            </a:r>
            <a:endParaRPr lang="ru-RU" sz="2400" dirty="0"/>
          </a:p>
        </p:txBody>
      </p:sp>
      <p:cxnSp>
        <p:nvCxnSpPr>
          <p:cNvPr id="30" name="Прямая со стрелкой 29"/>
          <p:cNvCxnSpPr>
            <a:stCxn id="43" idx="0"/>
          </p:cNvCxnSpPr>
          <p:nvPr/>
        </p:nvCxnSpPr>
        <p:spPr>
          <a:xfrm flipV="1">
            <a:off x="1482299" y="4633784"/>
            <a:ext cx="3126771" cy="1112107"/>
          </a:xfrm>
          <a:prstGeom prst="straightConnector1">
            <a:avLst/>
          </a:prstGeom>
          <a:ln>
            <a:tailEnd type="arrow"/>
          </a:ln>
          <a:effectLst>
            <a:glow rad="139700">
              <a:schemeClr val="accent3">
                <a:satMod val="175000"/>
                <a:alpha val="40000"/>
              </a:schemeClr>
            </a:glow>
          </a:effectLst>
        </p:spPr>
        <p:style>
          <a:lnRef idx="3">
            <a:schemeClr val="accent4"/>
          </a:lnRef>
          <a:fillRef idx="0">
            <a:schemeClr val="accent4"/>
          </a:fillRef>
          <a:effectRef idx="2">
            <a:schemeClr val="accent4"/>
          </a:effectRef>
          <a:fontRef idx="minor">
            <a:schemeClr val="tx1"/>
          </a:fontRef>
        </p:style>
      </p:cxnSp>
      <p:cxnSp>
        <p:nvCxnSpPr>
          <p:cNvPr id="34" name="Прямая со стрелкой 33"/>
          <p:cNvCxnSpPr>
            <a:stCxn id="41" idx="0"/>
          </p:cNvCxnSpPr>
          <p:nvPr/>
        </p:nvCxnSpPr>
        <p:spPr>
          <a:xfrm flipV="1">
            <a:off x="1693251" y="3101546"/>
            <a:ext cx="3422446" cy="1532238"/>
          </a:xfrm>
          <a:prstGeom prst="straightConnector1">
            <a:avLst/>
          </a:prstGeom>
          <a:ln>
            <a:tailEnd type="arrow"/>
          </a:ln>
          <a:effectLst>
            <a:glow rad="139700">
              <a:schemeClr val="accent3">
                <a:satMod val="175000"/>
                <a:alpha val="40000"/>
              </a:schemeClr>
            </a:glow>
          </a:effectLst>
        </p:spPr>
        <p:style>
          <a:lnRef idx="3">
            <a:schemeClr val="accent4"/>
          </a:lnRef>
          <a:fillRef idx="0">
            <a:schemeClr val="accent4"/>
          </a:fillRef>
          <a:effectRef idx="2">
            <a:schemeClr val="accent4"/>
          </a:effectRef>
          <a:fontRef idx="minor">
            <a:schemeClr val="tx1"/>
          </a:fontRef>
        </p:style>
      </p:cxnSp>
      <p:cxnSp>
        <p:nvCxnSpPr>
          <p:cNvPr id="38" name="Прямая со стрелкой 37"/>
          <p:cNvCxnSpPr>
            <a:stCxn id="39" idx="0"/>
          </p:cNvCxnSpPr>
          <p:nvPr/>
        </p:nvCxnSpPr>
        <p:spPr>
          <a:xfrm flipV="1">
            <a:off x="1519238" y="2113007"/>
            <a:ext cx="2990978" cy="1594020"/>
          </a:xfrm>
          <a:prstGeom prst="straightConnector1">
            <a:avLst/>
          </a:prstGeom>
          <a:ln>
            <a:tailEnd type="arrow"/>
          </a:ln>
          <a:effectLst>
            <a:glow rad="139700">
              <a:schemeClr val="accent3">
                <a:satMod val="175000"/>
                <a:alpha val="40000"/>
              </a:schemeClr>
            </a:glow>
          </a:effectLst>
        </p:spPr>
        <p:style>
          <a:lnRef idx="3">
            <a:schemeClr val="accent4"/>
          </a:lnRef>
          <a:fillRef idx="0">
            <a:schemeClr val="accent4"/>
          </a:fillRef>
          <a:effectRef idx="2">
            <a:schemeClr val="accent4"/>
          </a:effectRef>
          <a:fontRef idx="minor">
            <a:schemeClr val="tx1"/>
          </a:fontRef>
        </p:style>
      </p:cxnSp>
      <p:sp>
        <p:nvSpPr>
          <p:cNvPr id="39" name="TextBox 38"/>
          <p:cNvSpPr txBox="1"/>
          <p:nvPr/>
        </p:nvSpPr>
        <p:spPr>
          <a:xfrm>
            <a:off x="296563" y="3707027"/>
            <a:ext cx="2445349" cy="461665"/>
          </a:xfrm>
          <a:prstGeom prst="rect">
            <a:avLst/>
          </a:prstGeom>
          <a:noFill/>
        </p:spPr>
        <p:txBody>
          <a:bodyPr wrap="none" rtlCol="0">
            <a:spAutoFit/>
          </a:bodyPr>
          <a:lstStyle/>
          <a:p>
            <a:r>
              <a:rPr lang="ru-RU" sz="2400" dirty="0" smtClean="0"/>
              <a:t>Статорный венец</a:t>
            </a:r>
            <a:endParaRPr lang="ru-RU" sz="2400" dirty="0"/>
          </a:p>
        </p:txBody>
      </p:sp>
      <p:sp>
        <p:nvSpPr>
          <p:cNvPr id="41" name="TextBox 40"/>
          <p:cNvSpPr txBox="1"/>
          <p:nvPr/>
        </p:nvSpPr>
        <p:spPr>
          <a:xfrm>
            <a:off x="172995" y="4633784"/>
            <a:ext cx="3040512" cy="461665"/>
          </a:xfrm>
          <a:prstGeom prst="rect">
            <a:avLst/>
          </a:prstGeom>
          <a:noFill/>
        </p:spPr>
        <p:txBody>
          <a:bodyPr wrap="none" rtlCol="0">
            <a:spAutoFit/>
          </a:bodyPr>
          <a:lstStyle/>
          <a:p>
            <a:r>
              <a:rPr lang="ru-RU" sz="2400" dirty="0" smtClean="0"/>
              <a:t>Диск рабочего колеса</a:t>
            </a:r>
            <a:endParaRPr lang="ru-RU" sz="2400" dirty="0"/>
          </a:p>
        </p:txBody>
      </p:sp>
      <p:sp>
        <p:nvSpPr>
          <p:cNvPr id="43" name="TextBox 42"/>
          <p:cNvSpPr txBox="1"/>
          <p:nvPr/>
        </p:nvSpPr>
        <p:spPr>
          <a:xfrm>
            <a:off x="234778" y="5745891"/>
            <a:ext cx="2495042" cy="461665"/>
          </a:xfrm>
          <a:prstGeom prst="rect">
            <a:avLst/>
          </a:prstGeom>
          <a:noFill/>
        </p:spPr>
        <p:txBody>
          <a:bodyPr wrap="none" rtlCol="0">
            <a:spAutoFit/>
          </a:bodyPr>
          <a:lstStyle/>
          <a:p>
            <a:r>
              <a:rPr lang="ru-RU" sz="2400" dirty="0" smtClean="0"/>
              <a:t>Роторная лопатка</a:t>
            </a:r>
            <a:endParaRPr lang="ru-RU" sz="2400" dirty="0"/>
          </a:p>
        </p:txBody>
      </p:sp>
    </p:spTree>
    <p:extLst>
      <p:ext uri="{BB962C8B-B14F-4D97-AF65-F5344CB8AC3E}">
        <p14:creationId xmlns="" xmlns:p14="http://schemas.microsoft.com/office/powerpoint/2010/main" val="187865454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blip>
          <a:srcRect/>
          <a:stretch>
            <a:fillRect/>
          </a:stretch>
        </a:blipFill>
        <a:effectLst/>
      </p:bgPr>
    </p:bg>
    <p:spTree>
      <p:nvGrpSpPr>
        <p:cNvPr id="1" name=""/>
        <p:cNvGrpSpPr/>
        <p:nvPr/>
      </p:nvGrpSpPr>
      <p:grpSpPr>
        <a:xfrm>
          <a:off x="0" y="0"/>
          <a:ext cx="0" cy="0"/>
          <a:chOff x="0" y="0"/>
          <a:chExt cx="0" cy="0"/>
        </a:xfrm>
      </p:grpSpPr>
      <p:pic>
        <p:nvPicPr>
          <p:cNvPr id="7171" name="Picture 3" descr="C:\Users\Vladimir\Downloads\img-zBcGTf.jpg"/>
          <p:cNvPicPr>
            <a:picLocks noChangeAspect="1" noChangeArrowheads="1"/>
          </p:cNvPicPr>
          <p:nvPr/>
        </p:nvPicPr>
        <p:blipFill>
          <a:blip r:embed="rId4" cstate="print"/>
          <a:srcRect/>
          <a:stretch>
            <a:fillRect/>
          </a:stretch>
        </p:blipFill>
        <p:spPr bwMode="auto">
          <a:xfrm>
            <a:off x="9242463" y="167202"/>
            <a:ext cx="2908783" cy="1982648"/>
          </a:xfrm>
          <a:prstGeom prst="rect">
            <a:avLst/>
          </a:prstGeom>
          <a:noFill/>
        </p:spPr>
      </p:pic>
      <p:sp>
        <p:nvSpPr>
          <p:cNvPr id="3" name="TextBox 2"/>
          <p:cNvSpPr txBox="1"/>
          <p:nvPr/>
        </p:nvSpPr>
        <p:spPr>
          <a:xfrm>
            <a:off x="2351321" y="301532"/>
            <a:ext cx="7898675" cy="369332"/>
          </a:xfrm>
          <a:prstGeom prst="rect">
            <a:avLst/>
          </a:prstGeom>
          <a:noFill/>
        </p:spPr>
        <p:txBody>
          <a:bodyPr wrap="square" rtlCol="0" anchor="ctr" anchorCtr="1">
            <a:spAutoFit/>
          </a:bodyPr>
          <a:lstStyle/>
          <a:p>
            <a:pPr algn="ctr"/>
            <a:r>
              <a:rPr lang="ru-RU" dirty="0" smtClean="0">
                <a:solidFill>
                  <a:schemeClr val="bg1"/>
                </a:solidFill>
                <a:latin typeface="Elektra Text Pro" panose="02000503030000020004" pitchFamily="50" charset="-52"/>
              </a:rPr>
              <a:t>ТРЕБОВАНИЯ К СБОРКЕ </a:t>
            </a:r>
            <a:endParaRPr lang="ru-RU" dirty="0">
              <a:solidFill>
                <a:schemeClr val="bg1"/>
              </a:solidFill>
              <a:latin typeface="Elektra Text Pro" panose="02000503030000020004" pitchFamily="50" charset="-52"/>
            </a:endParaRPr>
          </a:p>
        </p:txBody>
      </p:sp>
      <p:sp>
        <p:nvSpPr>
          <p:cNvPr id="4" name="TextBox 3"/>
          <p:cNvSpPr txBox="1"/>
          <p:nvPr/>
        </p:nvSpPr>
        <p:spPr>
          <a:xfrm>
            <a:off x="11109953" y="6324371"/>
            <a:ext cx="469107" cy="369332"/>
          </a:xfrm>
          <a:prstGeom prst="rect">
            <a:avLst/>
          </a:prstGeom>
          <a:noFill/>
        </p:spPr>
        <p:txBody>
          <a:bodyPr wrap="square" rtlCol="0">
            <a:spAutoFit/>
          </a:bodyPr>
          <a:lstStyle/>
          <a:p>
            <a:pPr algn="ctr"/>
            <a:fld id="{4CB11690-5800-4A0D-8C28-71894E2CF362}" type="slidenum">
              <a:rPr lang="ru-RU">
                <a:solidFill>
                  <a:schemeClr val="bg1"/>
                </a:solidFill>
                <a:latin typeface="Elektra Medium Pro" panose="02000803000000020004" pitchFamily="50" charset="-52"/>
              </a:rPr>
              <a:pPr algn="ctr"/>
              <a:t>3</a:t>
            </a:fld>
            <a:endParaRPr lang="ru-RU" dirty="0">
              <a:solidFill>
                <a:schemeClr val="bg1"/>
              </a:solidFill>
              <a:latin typeface="Elektra Medium Pro" panose="02000803000000020004" pitchFamily="50" charset="-52"/>
            </a:endParaRPr>
          </a:p>
        </p:txBody>
      </p:sp>
      <p:pic>
        <p:nvPicPr>
          <p:cNvPr id="1027" name="Picture 3" descr="E:\Dropbox\Actual\10я группа\Создание объёмной модели компрессора\Ступень в сборе разрез.jpg"/>
          <p:cNvPicPr>
            <a:picLocks noChangeAspect="1" noChangeArrowheads="1"/>
          </p:cNvPicPr>
          <p:nvPr/>
        </p:nvPicPr>
        <p:blipFill>
          <a:blip r:embed="rId5" cstate="print"/>
          <a:srcRect/>
          <a:stretch>
            <a:fillRect/>
          </a:stretch>
        </p:blipFill>
        <p:spPr bwMode="auto">
          <a:xfrm rot="5400000">
            <a:off x="6008332" y="-298174"/>
            <a:ext cx="3781425" cy="7419975"/>
          </a:xfrm>
          <a:prstGeom prst="rect">
            <a:avLst/>
          </a:prstGeom>
          <a:noFill/>
        </p:spPr>
      </p:pic>
      <p:pic>
        <p:nvPicPr>
          <p:cNvPr id="7170" name="Picture 2" descr="E:\Dropbox\Actual\10я группа\Создание объёмной модели компрессора\Ступень в сборе.jpg"/>
          <p:cNvPicPr>
            <a:picLocks noChangeAspect="1" noChangeArrowheads="1"/>
          </p:cNvPicPr>
          <p:nvPr/>
        </p:nvPicPr>
        <p:blipFill>
          <a:blip r:embed="rId6" cstate="print"/>
          <a:srcRect/>
          <a:stretch>
            <a:fillRect/>
          </a:stretch>
        </p:blipFill>
        <p:spPr bwMode="auto">
          <a:xfrm>
            <a:off x="619036" y="914400"/>
            <a:ext cx="3479800" cy="5029200"/>
          </a:xfrm>
          <a:prstGeom prst="rect">
            <a:avLst/>
          </a:prstGeom>
          <a:noFill/>
        </p:spPr>
      </p:pic>
      <p:cxnSp>
        <p:nvCxnSpPr>
          <p:cNvPr id="8" name="Прямая со стрелкой 7"/>
          <p:cNvCxnSpPr>
            <a:stCxn id="10" idx="0"/>
          </p:cNvCxnSpPr>
          <p:nvPr/>
        </p:nvCxnSpPr>
        <p:spPr>
          <a:xfrm flipV="1">
            <a:off x="5604624" y="4015948"/>
            <a:ext cx="1290446" cy="1248031"/>
          </a:xfrm>
          <a:prstGeom prst="straightConnector1">
            <a:avLst/>
          </a:prstGeom>
          <a:ln>
            <a:tailEnd type="arrow"/>
          </a:ln>
          <a:effectLst>
            <a:glow rad="139700">
              <a:schemeClr val="accent3">
                <a:satMod val="175000"/>
                <a:alpha val="40000"/>
              </a:schemeClr>
            </a:glow>
          </a:effectLst>
        </p:spPr>
        <p:style>
          <a:lnRef idx="3">
            <a:schemeClr val="accent4"/>
          </a:lnRef>
          <a:fillRef idx="0">
            <a:schemeClr val="accent4"/>
          </a:fillRef>
          <a:effectRef idx="2">
            <a:schemeClr val="accent4"/>
          </a:effectRef>
          <a:fontRef idx="minor">
            <a:schemeClr val="tx1"/>
          </a:fontRef>
        </p:style>
      </p:cxnSp>
      <p:sp>
        <p:nvSpPr>
          <p:cNvPr id="10" name="TextBox 9"/>
          <p:cNvSpPr txBox="1"/>
          <p:nvPr/>
        </p:nvSpPr>
        <p:spPr>
          <a:xfrm>
            <a:off x="3904735" y="5263979"/>
            <a:ext cx="3399777" cy="461665"/>
          </a:xfrm>
          <a:prstGeom prst="rect">
            <a:avLst/>
          </a:prstGeom>
          <a:noFill/>
        </p:spPr>
        <p:txBody>
          <a:bodyPr wrap="none" rtlCol="0">
            <a:spAutoFit/>
          </a:bodyPr>
          <a:lstStyle/>
          <a:p>
            <a:r>
              <a:rPr lang="ru-RU" sz="2400" dirty="0" err="1" smtClean="0"/>
              <a:t>Междисковая</a:t>
            </a:r>
            <a:r>
              <a:rPr lang="ru-RU" sz="2400" dirty="0" smtClean="0"/>
              <a:t> </a:t>
            </a:r>
            <a:r>
              <a:rPr lang="ru-RU" sz="2400" dirty="0" err="1" smtClean="0"/>
              <a:t>проставка</a:t>
            </a:r>
            <a:endParaRPr lang="ru-RU" sz="2400" dirty="0"/>
          </a:p>
        </p:txBody>
      </p:sp>
      <p:sp>
        <p:nvSpPr>
          <p:cNvPr id="12" name="TextBox 11"/>
          <p:cNvSpPr txBox="1"/>
          <p:nvPr/>
        </p:nvSpPr>
        <p:spPr>
          <a:xfrm>
            <a:off x="8835081" y="5424616"/>
            <a:ext cx="2137508" cy="461665"/>
          </a:xfrm>
          <a:prstGeom prst="rect">
            <a:avLst/>
          </a:prstGeom>
          <a:noFill/>
        </p:spPr>
        <p:txBody>
          <a:bodyPr wrap="none" rtlCol="0">
            <a:spAutoFit/>
          </a:bodyPr>
          <a:lstStyle/>
          <a:p>
            <a:r>
              <a:rPr lang="ru-RU" sz="2400" dirty="0" smtClean="0"/>
              <a:t>Массив болтов</a:t>
            </a:r>
            <a:endParaRPr lang="ru-RU" sz="2400" dirty="0"/>
          </a:p>
        </p:txBody>
      </p:sp>
      <p:cxnSp>
        <p:nvCxnSpPr>
          <p:cNvPr id="13" name="Прямая со стрелкой 12"/>
          <p:cNvCxnSpPr>
            <a:stCxn id="12" idx="0"/>
          </p:cNvCxnSpPr>
          <p:nvPr/>
        </p:nvCxnSpPr>
        <p:spPr>
          <a:xfrm flipH="1" flipV="1">
            <a:off x="8839200" y="4143636"/>
            <a:ext cx="1064635" cy="1280980"/>
          </a:xfrm>
          <a:prstGeom prst="straightConnector1">
            <a:avLst/>
          </a:prstGeom>
          <a:ln>
            <a:tailEnd type="arrow"/>
          </a:ln>
          <a:effectLst>
            <a:glow rad="139700">
              <a:schemeClr val="accent3">
                <a:satMod val="175000"/>
                <a:alpha val="40000"/>
              </a:schemeClr>
            </a:glow>
          </a:effectLst>
        </p:spPr>
        <p:style>
          <a:lnRef idx="3">
            <a:schemeClr val="accent4"/>
          </a:lnRef>
          <a:fillRef idx="0">
            <a:schemeClr val="accent4"/>
          </a:fillRef>
          <a:effectRef idx="2">
            <a:schemeClr val="accent4"/>
          </a:effectRef>
          <a:fontRef idx="minor">
            <a:schemeClr val="tx1"/>
          </a:fontRef>
        </p:style>
      </p:cxnSp>
      <p:cxnSp>
        <p:nvCxnSpPr>
          <p:cNvPr id="15" name="Прямая со стрелкой 14"/>
          <p:cNvCxnSpPr>
            <a:stCxn id="17" idx="1"/>
          </p:cNvCxnSpPr>
          <p:nvPr/>
        </p:nvCxnSpPr>
        <p:spPr>
          <a:xfrm flipH="1" flipV="1">
            <a:off x="3138616" y="1149178"/>
            <a:ext cx="827909" cy="266533"/>
          </a:xfrm>
          <a:prstGeom prst="straightConnector1">
            <a:avLst/>
          </a:prstGeom>
          <a:ln>
            <a:tailEnd type="arrow"/>
          </a:ln>
          <a:effectLst>
            <a:glow rad="139700">
              <a:schemeClr val="accent3">
                <a:satMod val="175000"/>
                <a:alpha val="40000"/>
              </a:schemeClr>
            </a:glow>
          </a:effectLst>
        </p:spPr>
        <p:style>
          <a:lnRef idx="3">
            <a:schemeClr val="accent4"/>
          </a:lnRef>
          <a:fillRef idx="0">
            <a:schemeClr val="accent4"/>
          </a:fillRef>
          <a:effectRef idx="2">
            <a:schemeClr val="accent4"/>
          </a:effectRef>
          <a:fontRef idx="minor">
            <a:schemeClr val="tx1"/>
          </a:fontRef>
        </p:style>
      </p:cxnSp>
      <p:sp>
        <p:nvSpPr>
          <p:cNvPr id="17" name="TextBox 16"/>
          <p:cNvSpPr txBox="1"/>
          <p:nvPr/>
        </p:nvSpPr>
        <p:spPr>
          <a:xfrm>
            <a:off x="3966525" y="815546"/>
            <a:ext cx="2445349" cy="1200329"/>
          </a:xfrm>
          <a:prstGeom prst="rect">
            <a:avLst/>
          </a:prstGeom>
          <a:noFill/>
        </p:spPr>
        <p:txBody>
          <a:bodyPr wrap="none" rtlCol="0">
            <a:spAutoFit/>
          </a:bodyPr>
          <a:lstStyle/>
          <a:p>
            <a:r>
              <a:rPr lang="ru-RU" sz="2400" dirty="0" smtClean="0"/>
              <a:t>Статорный венец</a:t>
            </a:r>
          </a:p>
          <a:p>
            <a:r>
              <a:rPr lang="ru-RU" sz="2400" dirty="0" smtClean="0"/>
              <a:t>(направляющий</a:t>
            </a:r>
          </a:p>
          <a:p>
            <a:r>
              <a:rPr lang="ru-RU" sz="2400" dirty="0" smtClean="0"/>
              <a:t>аппарат)</a:t>
            </a:r>
            <a:endParaRPr lang="ru-RU" sz="2400" dirty="0"/>
          </a:p>
        </p:txBody>
      </p:sp>
      <p:cxnSp>
        <p:nvCxnSpPr>
          <p:cNvPr id="19" name="Прямая со стрелкой 18"/>
          <p:cNvCxnSpPr>
            <a:stCxn id="22" idx="1"/>
          </p:cNvCxnSpPr>
          <p:nvPr/>
        </p:nvCxnSpPr>
        <p:spPr>
          <a:xfrm flipH="1">
            <a:off x="6314303" y="1132872"/>
            <a:ext cx="605481" cy="720642"/>
          </a:xfrm>
          <a:prstGeom prst="straightConnector1">
            <a:avLst/>
          </a:prstGeom>
          <a:ln>
            <a:tailEnd type="arrow"/>
          </a:ln>
          <a:effectLst>
            <a:glow rad="139700">
              <a:schemeClr val="accent3">
                <a:satMod val="175000"/>
                <a:alpha val="40000"/>
              </a:schemeClr>
            </a:glow>
          </a:effectLst>
        </p:spPr>
        <p:style>
          <a:lnRef idx="3">
            <a:schemeClr val="accent4"/>
          </a:lnRef>
          <a:fillRef idx="0">
            <a:schemeClr val="accent4"/>
          </a:fillRef>
          <a:effectRef idx="2">
            <a:schemeClr val="accent4"/>
          </a:effectRef>
          <a:fontRef idx="minor">
            <a:schemeClr val="tx1"/>
          </a:fontRef>
        </p:style>
      </p:cxnSp>
      <p:sp>
        <p:nvSpPr>
          <p:cNvPr id="22" name="TextBox 21"/>
          <p:cNvSpPr txBox="1"/>
          <p:nvPr/>
        </p:nvSpPr>
        <p:spPr>
          <a:xfrm>
            <a:off x="6919784" y="902039"/>
            <a:ext cx="2495042" cy="461665"/>
          </a:xfrm>
          <a:prstGeom prst="rect">
            <a:avLst/>
          </a:prstGeom>
          <a:noFill/>
        </p:spPr>
        <p:txBody>
          <a:bodyPr wrap="none" rtlCol="0">
            <a:spAutoFit/>
          </a:bodyPr>
          <a:lstStyle/>
          <a:p>
            <a:r>
              <a:rPr lang="ru-RU" sz="2400" dirty="0" smtClean="0"/>
              <a:t>Роторная лопатка</a:t>
            </a:r>
            <a:endParaRPr lang="ru-RU" sz="2400" dirty="0"/>
          </a:p>
        </p:txBody>
      </p:sp>
      <p:sp>
        <p:nvSpPr>
          <p:cNvPr id="24" name="TextBox 23"/>
          <p:cNvSpPr txBox="1"/>
          <p:nvPr/>
        </p:nvSpPr>
        <p:spPr>
          <a:xfrm>
            <a:off x="543698" y="4992131"/>
            <a:ext cx="340158" cy="461665"/>
          </a:xfrm>
          <a:prstGeom prst="rect">
            <a:avLst/>
          </a:prstGeom>
          <a:solidFill>
            <a:srgbClr val="FFFF00"/>
          </a:solidFill>
          <a:ln>
            <a:solidFill>
              <a:srgbClr val="FF0000"/>
            </a:solidFill>
          </a:ln>
        </p:spPr>
        <p:txBody>
          <a:bodyPr wrap="none" rtlCol="0">
            <a:spAutoFit/>
          </a:bodyPr>
          <a:lstStyle/>
          <a:p>
            <a:r>
              <a:rPr lang="ru-RU" sz="2400" dirty="0" smtClean="0"/>
              <a:t>1</a:t>
            </a:r>
            <a:endParaRPr lang="ru-RU" sz="2400" dirty="0"/>
          </a:p>
        </p:txBody>
      </p:sp>
      <p:sp>
        <p:nvSpPr>
          <p:cNvPr id="16" name="TextBox 15"/>
          <p:cNvSpPr txBox="1"/>
          <p:nvPr/>
        </p:nvSpPr>
        <p:spPr>
          <a:xfrm>
            <a:off x="10033687" y="1569309"/>
            <a:ext cx="340158" cy="461665"/>
          </a:xfrm>
          <a:prstGeom prst="rect">
            <a:avLst/>
          </a:prstGeom>
          <a:solidFill>
            <a:srgbClr val="FFFF00"/>
          </a:solidFill>
          <a:ln>
            <a:solidFill>
              <a:srgbClr val="FF0000"/>
            </a:solidFill>
          </a:ln>
        </p:spPr>
        <p:txBody>
          <a:bodyPr wrap="none" rtlCol="0">
            <a:spAutoFit/>
          </a:bodyPr>
          <a:lstStyle/>
          <a:p>
            <a:r>
              <a:rPr lang="ru-RU" sz="2400" dirty="0" smtClean="0"/>
              <a:t>1</a:t>
            </a:r>
            <a:endParaRPr lang="ru-RU" sz="2400" dirty="0"/>
          </a:p>
        </p:txBody>
      </p:sp>
      <p:sp>
        <p:nvSpPr>
          <p:cNvPr id="18" name="TextBox 17"/>
          <p:cNvSpPr txBox="1"/>
          <p:nvPr/>
        </p:nvSpPr>
        <p:spPr>
          <a:xfrm>
            <a:off x="778476" y="1223320"/>
            <a:ext cx="340158" cy="461665"/>
          </a:xfrm>
          <a:prstGeom prst="rect">
            <a:avLst/>
          </a:prstGeom>
          <a:solidFill>
            <a:srgbClr val="FFFF00"/>
          </a:solidFill>
          <a:ln>
            <a:solidFill>
              <a:srgbClr val="FF0000"/>
            </a:solidFill>
          </a:ln>
        </p:spPr>
        <p:txBody>
          <a:bodyPr wrap="none" rtlCol="0">
            <a:spAutoFit/>
          </a:bodyPr>
          <a:lstStyle/>
          <a:p>
            <a:r>
              <a:rPr lang="ru-RU" sz="2400" dirty="0" smtClean="0"/>
              <a:t>2</a:t>
            </a:r>
            <a:endParaRPr lang="ru-RU" sz="2400" dirty="0"/>
          </a:p>
        </p:txBody>
      </p:sp>
      <p:sp>
        <p:nvSpPr>
          <p:cNvPr id="20" name="TextBox 19"/>
          <p:cNvSpPr txBox="1"/>
          <p:nvPr/>
        </p:nvSpPr>
        <p:spPr>
          <a:xfrm>
            <a:off x="5708822" y="3880023"/>
            <a:ext cx="340158" cy="461665"/>
          </a:xfrm>
          <a:prstGeom prst="rect">
            <a:avLst/>
          </a:prstGeom>
          <a:solidFill>
            <a:srgbClr val="FFFF00"/>
          </a:solidFill>
          <a:ln>
            <a:solidFill>
              <a:srgbClr val="FF0000"/>
            </a:solidFill>
          </a:ln>
        </p:spPr>
        <p:txBody>
          <a:bodyPr wrap="none" rtlCol="0">
            <a:spAutoFit/>
          </a:bodyPr>
          <a:lstStyle/>
          <a:p>
            <a:r>
              <a:rPr lang="ru-RU" sz="2400" dirty="0" smtClean="0"/>
              <a:t>2</a:t>
            </a:r>
            <a:endParaRPr lang="ru-RU" sz="2400" dirty="0"/>
          </a:p>
        </p:txBody>
      </p:sp>
    </p:spTree>
    <p:extLst>
      <p:ext uri="{BB962C8B-B14F-4D97-AF65-F5344CB8AC3E}">
        <p14:creationId xmlns="" xmlns:p14="http://schemas.microsoft.com/office/powerpoint/2010/main" val="187865454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blip>
          <a:srcRect/>
          <a:stretch>
            <a:fillRect/>
          </a:stretch>
        </a:blipFill>
        <a:effectLst/>
      </p:bgPr>
    </p:bg>
    <p:spTree>
      <p:nvGrpSpPr>
        <p:cNvPr id="1" name=""/>
        <p:cNvGrpSpPr/>
        <p:nvPr/>
      </p:nvGrpSpPr>
      <p:grpSpPr>
        <a:xfrm>
          <a:off x="0" y="0"/>
          <a:ext cx="0" cy="0"/>
          <a:chOff x="0" y="0"/>
          <a:chExt cx="0" cy="0"/>
        </a:xfrm>
      </p:grpSpPr>
      <p:sp>
        <p:nvSpPr>
          <p:cNvPr id="3" name="TextBox 2"/>
          <p:cNvSpPr txBox="1"/>
          <p:nvPr/>
        </p:nvSpPr>
        <p:spPr>
          <a:xfrm>
            <a:off x="2351321" y="301532"/>
            <a:ext cx="7898675" cy="369332"/>
          </a:xfrm>
          <a:prstGeom prst="rect">
            <a:avLst/>
          </a:prstGeom>
          <a:noFill/>
        </p:spPr>
        <p:txBody>
          <a:bodyPr wrap="square" rtlCol="0" anchor="ctr" anchorCtr="1">
            <a:spAutoFit/>
          </a:bodyPr>
          <a:lstStyle/>
          <a:p>
            <a:pPr algn="ctr"/>
            <a:r>
              <a:rPr lang="ru-RU" dirty="0" smtClean="0">
                <a:solidFill>
                  <a:schemeClr val="bg1"/>
                </a:solidFill>
                <a:latin typeface="Elektra Text Pro" panose="02000503030000020004" pitchFamily="50" charset="-52"/>
              </a:rPr>
              <a:t>ТРЕБОВАНИЯ К СБОРКЕ </a:t>
            </a:r>
            <a:endParaRPr lang="ru-RU" dirty="0">
              <a:solidFill>
                <a:schemeClr val="bg1"/>
              </a:solidFill>
              <a:latin typeface="Elektra Text Pro" panose="02000503030000020004" pitchFamily="50" charset="-52"/>
            </a:endParaRPr>
          </a:p>
        </p:txBody>
      </p:sp>
      <p:sp>
        <p:nvSpPr>
          <p:cNvPr id="4" name="TextBox 3"/>
          <p:cNvSpPr txBox="1"/>
          <p:nvPr/>
        </p:nvSpPr>
        <p:spPr>
          <a:xfrm>
            <a:off x="11109953" y="6324371"/>
            <a:ext cx="469107" cy="369332"/>
          </a:xfrm>
          <a:prstGeom prst="rect">
            <a:avLst/>
          </a:prstGeom>
          <a:noFill/>
        </p:spPr>
        <p:txBody>
          <a:bodyPr wrap="square" rtlCol="0">
            <a:spAutoFit/>
          </a:bodyPr>
          <a:lstStyle/>
          <a:p>
            <a:pPr algn="ctr"/>
            <a:fld id="{4CB11690-5800-4A0D-8C28-71894E2CF362}" type="slidenum">
              <a:rPr lang="ru-RU">
                <a:solidFill>
                  <a:schemeClr val="bg1"/>
                </a:solidFill>
                <a:latin typeface="Elektra Medium Pro" panose="02000803000000020004" pitchFamily="50" charset="-52"/>
              </a:rPr>
              <a:pPr algn="ctr"/>
              <a:t>4</a:t>
            </a:fld>
            <a:endParaRPr lang="ru-RU" dirty="0">
              <a:solidFill>
                <a:schemeClr val="bg1"/>
              </a:solidFill>
              <a:latin typeface="Elektra Medium Pro" panose="02000803000000020004" pitchFamily="50" charset="-52"/>
            </a:endParaRPr>
          </a:p>
        </p:txBody>
      </p:sp>
      <p:pic>
        <p:nvPicPr>
          <p:cNvPr id="2050" name="Picture 2" descr="E:\Dropbox\Actual\10я группа\Создание объёмной модели компрессора\Сбока компрессора разрез.jpg"/>
          <p:cNvPicPr>
            <a:picLocks noChangeAspect="1" noChangeArrowheads="1"/>
          </p:cNvPicPr>
          <p:nvPr/>
        </p:nvPicPr>
        <p:blipFill>
          <a:blip r:embed="rId4" cstate="print"/>
          <a:srcRect/>
          <a:stretch>
            <a:fillRect/>
          </a:stretch>
        </p:blipFill>
        <p:spPr bwMode="auto">
          <a:xfrm>
            <a:off x="4568648" y="928130"/>
            <a:ext cx="7181850" cy="4927600"/>
          </a:xfrm>
          <a:prstGeom prst="rect">
            <a:avLst/>
          </a:prstGeom>
          <a:noFill/>
        </p:spPr>
      </p:pic>
      <p:pic>
        <p:nvPicPr>
          <p:cNvPr id="2051" name="Picture 3" descr="E:\Dropbox\Actual\10я группа\Создание объёмной модели компрессора\Сбока компрессора разрез увеличено.jpg"/>
          <p:cNvPicPr>
            <a:picLocks noChangeAspect="1" noChangeArrowheads="1"/>
          </p:cNvPicPr>
          <p:nvPr/>
        </p:nvPicPr>
        <p:blipFill>
          <a:blip r:embed="rId5" cstate="print"/>
          <a:srcRect/>
          <a:stretch>
            <a:fillRect/>
          </a:stretch>
        </p:blipFill>
        <p:spPr bwMode="auto">
          <a:xfrm>
            <a:off x="1167968" y="879561"/>
            <a:ext cx="3257550" cy="5321300"/>
          </a:xfrm>
          <a:prstGeom prst="rect">
            <a:avLst/>
          </a:prstGeom>
          <a:noFill/>
        </p:spPr>
      </p:pic>
      <p:sp>
        <p:nvSpPr>
          <p:cNvPr id="9" name="TextBox 8"/>
          <p:cNvSpPr txBox="1"/>
          <p:nvPr/>
        </p:nvSpPr>
        <p:spPr>
          <a:xfrm>
            <a:off x="5708822" y="1729947"/>
            <a:ext cx="340158" cy="461665"/>
          </a:xfrm>
          <a:prstGeom prst="rect">
            <a:avLst/>
          </a:prstGeom>
          <a:solidFill>
            <a:srgbClr val="FFFF00"/>
          </a:solidFill>
          <a:ln>
            <a:solidFill>
              <a:srgbClr val="FF0000"/>
            </a:solidFill>
          </a:ln>
        </p:spPr>
        <p:txBody>
          <a:bodyPr wrap="none" rtlCol="0">
            <a:spAutoFit/>
          </a:bodyPr>
          <a:lstStyle/>
          <a:p>
            <a:r>
              <a:rPr lang="ru-RU" sz="2400" dirty="0" smtClean="0"/>
              <a:t>1</a:t>
            </a:r>
            <a:endParaRPr lang="ru-RU" sz="2400" dirty="0"/>
          </a:p>
        </p:txBody>
      </p:sp>
      <p:sp>
        <p:nvSpPr>
          <p:cNvPr id="7" name="TextBox 6"/>
          <p:cNvSpPr txBox="1"/>
          <p:nvPr/>
        </p:nvSpPr>
        <p:spPr>
          <a:xfrm>
            <a:off x="10964562" y="3464012"/>
            <a:ext cx="340158" cy="461665"/>
          </a:xfrm>
          <a:prstGeom prst="rect">
            <a:avLst/>
          </a:prstGeom>
          <a:solidFill>
            <a:srgbClr val="FFFF00"/>
          </a:solidFill>
          <a:ln>
            <a:solidFill>
              <a:srgbClr val="FF0000"/>
            </a:solidFill>
          </a:ln>
        </p:spPr>
        <p:txBody>
          <a:bodyPr wrap="none" rtlCol="0">
            <a:spAutoFit/>
          </a:bodyPr>
          <a:lstStyle/>
          <a:p>
            <a:r>
              <a:rPr lang="ru-RU" sz="2400" dirty="0" smtClean="0"/>
              <a:t>2</a:t>
            </a:r>
            <a:endParaRPr lang="ru-RU" sz="2400" dirty="0"/>
          </a:p>
        </p:txBody>
      </p:sp>
    </p:spTree>
    <p:extLst>
      <p:ext uri="{BB962C8B-B14F-4D97-AF65-F5344CB8AC3E}">
        <p14:creationId xmlns="" xmlns:p14="http://schemas.microsoft.com/office/powerpoint/2010/main" val="187865454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blip>
          <a:srcRect/>
          <a:stretch>
            <a:fillRect/>
          </a:stretch>
        </a:blipFill>
        <a:effectLst/>
      </p:bgPr>
    </p:bg>
    <p:spTree>
      <p:nvGrpSpPr>
        <p:cNvPr id="1" name=""/>
        <p:cNvGrpSpPr/>
        <p:nvPr/>
      </p:nvGrpSpPr>
      <p:grpSpPr>
        <a:xfrm>
          <a:off x="0" y="0"/>
          <a:ext cx="0" cy="0"/>
          <a:chOff x="0" y="0"/>
          <a:chExt cx="0" cy="0"/>
        </a:xfrm>
      </p:grpSpPr>
      <p:pic>
        <p:nvPicPr>
          <p:cNvPr id="3078" name="Picture 6" descr="C:\Users\Vladimir\Downloads\htmlconvd-qqc4TH963x1.jpg"/>
          <p:cNvPicPr>
            <a:picLocks noChangeAspect="1" noChangeArrowheads="1"/>
          </p:cNvPicPr>
          <p:nvPr/>
        </p:nvPicPr>
        <p:blipFill>
          <a:blip r:embed="rId4" cstate="print"/>
          <a:srcRect/>
          <a:stretch>
            <a:fillRect/>
          </a:stretch>
        </p:blipFill>
        <p:spPr bwMode="auto">
          <a:xfrm>
            <a:off x="637265" y="793150"/>
            <a:ext cx="6296025" cy="5543550"/>
          </a:xfrm>
          <a:prstGeom prst="rect">
            <a:avLst/>
          </a:prstGeom>
          <a:noFill/>
        </p:spPr>
      </p:pic>
      <p:sp>
        <p:nvSpPr>
          <p:cNvPr id="3" name="TextBox 2"/>
          <p:cNvSpPr txBox="1"/>
          <p:nvPr/>
        </p:nvSpPr>
        <p:spPr>
          <a:xfrm>
            <a:off x="2351321" y="301532"/>
            <a:ext cx="7898675" cy="369332"/>
          </a:xfrm>
          <a:prstGeom prst="rect">
            <a:avLst/>
          </a:prstGeom>
          <a:noFill/>
        </p:spPr>
        <p:txBody>
          <a:bodyPr wrap="square" rtlCol="0" anchor="ctr" anchorCtr="1">
            <a:spAutoFit/>
          </a:bodyPr>
          <a:lstStyle/>
          <a:p>
            <a:pPr algn="ctr"/>
            <a:r>
              <a:rPr lang="ru-RU" dirty="0" smtClean="0">
                <a:solidFill>
                  <a:schemeClr val="bg1"/>
                </a:solidFill>
                <a:latin typeface="Elektra Text Pro" panose="02000503030000020004" pitchFamily="50" charset="-52"/>
              </a:rPr>
              <a:t>ВНЕШНИЙ ВИД РОТОРНЫХ (сверху) И СТАТОРНЫХ (снизу) ЛОПАТОК</a:t>
            </a:r>
            <a:endParaRPr lang="ru-RU" dirty="0">
              <a:solidFill>
                <a:schemeClr val="bg1"/>
              </a:solidFill>
              <a:latin typeface="Elektra Text Pro" panose="02000503030000020004" pitchFamily="50" charset="-52"/>
            </a:endParaRPr>
          </a:p>
        </p:txBody>
      </p:sp>
      <p:sp>
        <p:nvSpPr>
          <p:cNvPr id="4" name="TextBox 3"/>
          <p:cNvSpPr txBox="1"/>
          <p:nvPr/>
        </p:nvSpPr>
        <p:spPr>
          <a:xfrm>
            <a:off x="11109953" y="6324371"/>
            <a:ext cx="469107" cy="369332"/>
          </a:xfrm>
          <a:prstGeom prst="rect">
            <a:avLst/>
          </a:prstGeom>
          <a:noFill/>
        </p:spPr>
        <p:txBody>
          <a:bodyPr wrap="square" rtlCol="0">
            <a:spAutoFit/>
          </a:bodyPr>
          <a:lstStyle/>
          <a:p>
            <a:pPr algn="ctr"/>
            <a:fld id="{4CB11690-5800-4A0D-8C28-71894E2CF362}" type="slidenum">
              <a:rPr lang="ru-RU">
                <a:solidFill>
                  <a:schemeClr val="bg1"/>
                </a:solidFill>
                <a:latin typeface="Elektra Medium Pro" panose="02000803000000020004" pitchFamily="50" charset="-52"/>
              </a:rPr>
              <a:pPr algn="ctr"/>
              <a:t>5</a:t>
            </a:fld>
            <a:endParaRPr lang="ru-RU" dirty="0">
              <a:solidFill>
                <a:schemeClr val="bg1"/>
              </a:solidFill>
              <a:latin typeface="Elektra Medium Pro" panose="02000803000000020004" pitchFamily="50" charset="-52"/>
            </a:endParaRPr>
          </a:p>
        </p:txBody>
      </p:sp>
      <p:pic>
        <p:nvPicPr>
          <p:cNvPr id="3074" name="Picture 2" descr="E:\Dropbox\Actual\10я группа\Создание объёмной модели компрессора\314_0_p1.jpg"/>
          <p:cNvPicPr>
            <a:picLocks noChangeAspect="1" noChangeArrowheads="1"/>
          </p:cNvPicPr>
          <p:nvPr/>
        </p:nvPicPr>
        <p:blipFill>
          <a:blip r:embed="rId5" cstate="print"/>
          <a:srcRect/>
          <a:stretch>
            <a:fillRect/>
          </a:stretch>
        </p:blipFill>
        <p:spPr bwMode="auto">
          <a:xfrm>
            <a:off x="3682341" y="1123783"/>
            <a:ext cx="7620000" cy="5080000"/>
          </a:xfrm>
          <a:prstGeom prst="rect">
            <a:avLst/>
          </a:prstGeom>
          <a:noFill/>
        </p:spPr>
      </p:pic>
      <p:cxnSp>
        <p:nvCxnSpPr>
          <p:cNvPr id="9" name="Прямая со стрелкой 8"/>
          <p:cNvCxnSpPr>
            <a:stCxn id="11" idx="1"/>
          </p:cNvCxnSpPr>
          <p:nvPr/>
        </p:nvCxnSpPr>
        <p:spPr>
          <a:xfrm flipH="1">
            <a:off x="2261287" y="2404938"/>
            <a:ext cx="531340" cy="29343"/>
          </a:xfrm>
          <a:prstGeom prst="straightConnector1">
            <a:avLst/>
          </a:prstGeom>
          <a:ln>
            <a:tailEnd type="arrow"/>
          </a:ln>
          <a:effectLst>
            <a:glow rad="139700">
              <a:schemeClr val="accent3">
                <a:satMod val="175000"/>
                <a:alpha val="40000"/>
              </a:schemeClr>
            </a:glow>
          </a:effectLst>
        </p:spPr>
        <p:style>
          <a:lnRef idx="3">
            <a:schemeClr val="accent4"/>
          </a:lnRef>
          <a:fillRef idx="0">
            <a:schemeClr val="accent4"/>
          </a:fillRef>
          <a:effectRef idx="2">
            <a:schemeClr val="accent4"/>
          </a:effectRef>
          <a:fontRef idx="minor">
            <a:schemeClr val="tx1"/>
          </a:fontRef>
        </p:style>
      </p:cxnSp>
      <p:sp>
        <p:nvSpPr>
          <p:cNvPr id="11" name="TextBox 10"/>
          <p:cNvSpPr txBox="1"/>
          <p:nvPr/>
        </p:nvSpPr>
        <p:spPr>
          <a:xfrm>
            <a:off x="2792627" y="1989439"/>
            <a:ext cx="1468094" cy="830997"/>
          </a:xfrm>
          <a:prstGeom prst="rect">
            <a:avLst/>
          </a:prstGeom>
          <a:noFill/>
        </p:spPr>
        <p:txBody>
          <a:bodyPr wrap="none" rtlCol="0">
            <a:spAutoFit/>
          </a:bodyPr>
          <a:lstStyle/>
          <a:p>
            <a:r>
              <a:rPr lang="ru-RU" sz="2400" dirty="0" smtClean="0"/>
              <a:t>Выходная</a:t>
            </a:r>
          </a:p>
          <a:p>
            <a:r>
              <a:rPr lang="ru-RU" sz="2400" dirty="0" smtClean="0"/>
              <a:t>кромка</a:t>
            </a:r>
            <a:endParaRPr lang="ru-RU" sz="2400" dirty="0"/>
          </a:p>
        </p:txBody>
      </p:sp>
      <p:cxnSp>
        <p:nvCxnSpPr>
          <p:cNvPr id="13" name="Прямая со стрелкой 12"/>
          <p:cNvCxnSpPr>
            <a:stCxn id="16" idx="0"/>
          </p:cNvCxnSpPr>
          <p:nvPr/>
        </p:nvCxnSpPr>
        <p:spPr>
          <a:xfrm flipV="1">
            <a:off x="783854" y="2804986"/>
            <a:ext cx="501248" cy="2154193"/>
          </a:xfrm>
          <a:prstGeom prst="straightConnector1">
            <a:avLst/>
          </a:prstGeom>
          <a:ln>
            <a:tailEnd type="arrow"/>
          </a:ln>
          <a:effectLst>
            <a:glow rad="139700">
              <a:schemeClr val="accent3">
                <a:satMod val="175000"/>
                <a:alpha val="40000"/>
              </a:schemeClr>
            </a:glow>
          </a:effectLst>
        </p:spPr>
        <p:style>
          <a:lnRef idx="3">
            <a:schemeClr val="accent4"/>
          </a:lnRef>
          <a:fillRef idx="0">
            <a:schemeClr val="accent4"/>
          </a:fillRef>
          <a:effectRef idx="2">
            <a:schemeClr val="accent4"/>
          </a:effectRef>
          <a:fontRef idx="minor">
            <a:schemeClr val="tx1"/>
          </a:fontRef>
        </p:style>
      </p:cxnSp>
      <p:sp>
        <p:nvSpPr>
          <p:cNvPr id="16" name="TextBox 15"/>
          <p:cNvSpPr txBox="1"/>
          <p:nvPr/>
        </p:nvSpPr>
        <p:spPr>
          <a:xfrm>
            <a:off x="152399" y="4959179"/>
            <a:ext cx="1262910" cy="830997"/>
          </a:xfrm>
          <a:prstGeom prst="rect">
            <a:avLst/>
          </a:prstGeom>
          <a:noFill/>
        </p:spPr>
        <p:txBody>
          <a:bodyPr wrap="none" rtlCol="0">
            <a:spAutoFit/>
          </a:bodyPr>
          <a:lstStyle/>
          <a:p>
            <a:r>
              <a:rPr lang="ru-RU" sz="2400" dirty="0" smtClean="0"/>
              <a:t>Входная</a:t>
            </a:r>
          </a:p>
          <a:p>
            <a:r>
              <a:rPr lang="ru-RU" sz="2400" dirty="0" smtClean="0"/>
              <a:t>кромка</a:t>
            </a:r>
            <a:endParaRPr lang="ru-RU" sz="2400" dirty="0"/>
          </a:p>
        </p:txBody>
      </p:sp>
    </p:spTree>
    <p:extLst>
      <p:ext uri="{BB962C8B-B14F-4D97-AF65-F5344CB8AC3E}">
        <p14:creationId xmlns="" xmlns:p14="http://schemas.microsoft.com/office/powerpoint/2010/main" val="187865454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blip>
          <a:srcRect/>
          <a:stretch>
            <a:fillRect/>
          </a:stretch>
        </a:blipFill>
        <a:effectLst/>
      </p:bgPr>
    </p:bg>
    <p:spTree>
      <p:nvGrpSpPr>
        <p:cNvPr id="1" name=""/>
        <p:cNvGrpSpPr/>
        <p:nvPr/>
      </p:nvGrpSpPr>
      <p:grpSpPr>
        <a:xfrm>
          <a:off x="0" y="0"/>
          <a:ext cx="0" cy="0"/>
          <a:chOff x="0" y="0"/>
          <a:chExt cx="0" cy="0"/>
        </a:xfrm>
      </p:grpSpPr>
      <p:sp>
        <p:nvSpPr>
          <p:cNvPr id="3" name="TextBox 2"/>
          <p:cNvSpPr txBox="1"/>
          <p:nvPr/>
        </p:nvSpPr>
        <p:spPr>
          <a:xfrm>
            <a:off x="2351321" y="301532"/>
            <a:ext cx="7898675" cy="369332"/>
          </a:xfrm>
          <a:prstGeom prst="rect">
            <a:avLst/>
          </a:prstGeom>
          <a:noFill/>
        </p:spPr>
        <p:txBody>
          <a:bodyPr wrap="square" rtlCol="0" anchor="ctr" anchorCtr="1">
            <a:spAutoFit/>
          </a:bodyPr>
          <a:lstStyle/>
          <a:p>
            <a:pPr algn="ctr"/>
            <a:r>
              <a:rPr lang="ru-RU" dirty="0" smtClean="0">
                <a:solidFill>
                  <a:schemeClr val="bg1"/>
                </a:solidFill>
                <a:latin typeface="Elektra Text Pro" panose="02000503030000020004" pitchFamily="50" charset="-52"/>
              </a:rPr>
              <a:t>ТРЕБОВАНИЯ К РОТОРНОЙ ЛОПАТКЕ </a:t>
            </a:r>
            <a:endParaRPr lang="ru-RU" dirty="0">
              <a:solidFill>
                <a:schemeClr val="bg1"/>
              </a:solidFill>
              <a:latin typeface="Elektra Text Pro" panose="02000503030000020004" pitchFamily="50" charset="-52"/>
            </a:endParaRPr>
          </a:p>
        </p:txBody>
      </p:sp>
      <p:sp>
        <p:nvSpPr>
          <p:cNvPr id="4" name="TextBox 3"/>
          <p:cNvSpPr txBox="1"/>
          <p:nvPr/>
        </p:nvSpPr>
        <p:spPr>
          <a:xfrm>
            <a:off x="11109953" y="6324371"/>
            <a:ext cx="469107" cy="369332"/>
          </a:xfrm>
          <a:prstGeom prst="rect">
            <a:avLst/>
          </a:prstGeom>
          <a:noFill/>
        </p:spPr>
        <p:txBody>
          <a:bodyPr wrap="square" rtlCol="0">
            <a:spAutoFit/>
          </a:bodyPr>
          <a:lstStyle/>
          <a:p>
            <a:pPr algn="ctr"/>
            <a:fld id="{4CB11690-5800-4A0D-8C28-71894E2CF362}" type="slidenum">
              <a:rPr lang="ru-RU">
                <a:solidFill>
                  <a:schemeClr val="bg1"/>
                </a:solidFill>
                <a:latin typeface="Elektra Medium Pro" panose="02000803000000020004" pitchFamily="50" charset="-52"/>
              </a:rPr>
              <a:pPr algn="ctr"/>
              <a:t>6</a:t>
            </a:fld>
            <a:endParaRPr lang="ru-RU" dirty="0">
              <a:solidFill>
                <a:schemeClr val="bg1"/>
              </a:solidFill>
              <a:latin typeface="Elektra Medium Pro" panose="02000803000000020004" pitchFamily="50" charset="-52"/>
            </a:endParaRPr>
          </a:p>
        </p:txBody>
      </p:sp>
      <p:pic>
        <p:nvPicPr>
          <p:cNvPr id="2050" name="Picture 2" descr="C:\Dropbox\Actual\10я группа\Создание объёмной модели компрессора\Роторная лопатка с пояснениями.jpg"/>
          <p:cNvPicPr>
            <a:picLocks noChangeAspect="1" noChangeArrowheads="1"/>
          </p:cNvPicPr>
          <p:nvPr/>
        </p:nvPicPr>
        <p:blipFill>
          <a:blip r:embed="rId4" cstate="print"/>
          <a:srcRect/>
          <a:stretch>
            <a:fillRect/>
          </a:stretch>
        </p:blipFill>
        <p:spPr bwMode="auto">
          <a:xfrm>
            <a:off x="588198" y="921635"/>
            <a:ext cx="3429001" cy="4267200"/>
          </a:xfrm>
          <a:prstGeom prst="rect">
            <a:avLst/>
          </a:prstGeom>
          <a:noFill/>
        </p:spPr>
      </p:pic>
      <p:pic>
        <p:nvPicPr>
          <p:cNvPr id="2051" name="Picture 3" descr="C:\Dropbox\Actual\10я группа\Создание объёмной модели компрессора\111162-vms-lopatka.png"/>
          <p:cNvPicPr>
            <a:picLocks noChangeAspect="1" noChangeArrowheads="1"/>
          </p:cNvPicPr>
          <p:nvPr/>
        </p:nvPicPr>
        <p:blipFill>
          <a:blip r:embed="rId5" cstate="print"/>
          <a:srcRect/>
          <a:stretch>
            <a:fillRect/>
          </a:stretch>
        </p:blipFill>
        <p:spPr bwMode="auto">
          <a:xfrm>
            <a:off x="8672513" y="899975"/>
            <a:ext cx="2819400" cy="4962525"/>
          </a:xfrm>
          <a:prstGeom prst="rect">
            <a:avLst/>
          </a:prstGeom>
          <a:noFill/>
        </p:spPr>
      </p:pic>
      <p:pic>
        <p:nvPicPr>
          <p:cNvPr id="2052" name="Picture 4" descr="C:\Dropbox\Actual\10я группа\Создание объёмной модели компрессора\121049-vms-Lopatka-117.png"/>
          <p:cNvPicPr>
            <a:picLocks noChangeAspect="1" noChangeArrowheads="1"/>
          </p:cNvPicPr>
          <p:nvPr/>
        </p:nvPicPr>
        <p:blipFill>
          <a:blip r:embed="rId6" cstate="print"/>
          <a:srcRect/>
          <a:stretch>
            <a:fillRect/>
          </a:stretch>
        </p:blipFill>
        <p:spPr bwMode="auto">
          <a:xfrm>
            <a:off x="4187273" y="828606"/>
            <a:ext cx="4381500" cy="5543550"/>
          </a:xfrm>
          <a:prstGeom prst="rect">
            <a:avLst/>
          </a:prstGeom>
          <a:noFill/>
        </p:spPr>
      </p:pic>
      <p:sp>
        <p:nvSpPr>
          <p:cNvPr id="7" name="TextBox 6"/>
          <p:cNvSpPr txBox="1"/>
          <p:nvPr/>
        </p:nvSpPr>
        <p:spPr>
          <a:xfrm>
            <a:off x="9971903" y="2767915"/>
            <a:ext cx="340158" cy="461665"/>
          </a:xfrm>
          <a:prstGeom prst="rect">
            <a:avLst/>
          </a:prstGeom>
          <a:solidFill>
            <a:srgbClr val="FFFF00"/>
          </a:solidFill>
          <a:ln>
            <a:solidFill>
              <a:srgbClr val="FF0000"/>
            </a:solidFill>
          </a:ln>
        </p:spPr>
        <p:txBody>
          <a:bodyPr wrap="none" rtlCol="0">
            <a:spAutoFit/>
          </a:bodyPr>
          <a:lstStyle/>
          <a:p>
            <a:r>
              <a:rPr lang="ru-RU" sz="2400" dirty="0" smtClean="0"/>
              <a:t>1</a:t>
            </a:r>
            <a:endParaRPr lang="ru-RU" sz="2400" dirty="0"/>
          </a:p>
        </p:txBody>
      </p:sp>
      <p:sp>
        <p:nvSpPr>
          <p:cNvPr id="8" name="TextBox 7"/>
          <p:cNvSpPr txBox="1"/>
          <p:nvPr/>
        </p:nvSpPr>
        <p:spPr>
          <a:xfrm>
            <a:off x="2224216" y="2434282"/>
            <a:ext cx="340158" cy="461665"/>
          </a:xfrm>
          <a:prstGeom prst="rect">
            <a:avLst/>
          </a:prstGeom>
          <a:solidFill>
            <a:srgbClr val="FFFF00"/>
          </a:solidFill>
          <a:ln>
            <a:solidFill>
              <a:srgbClr val="FF0000"/>
            </a:solidFill>
          </a:ln>
        </p:spPr>
        <p:txBody>
          <a:bodyPr wrap="none" rtlCol="0">
            <a:spAutoFit/>
          </a:bodyPr>
          <a:lstStyle/>
          <a:p>
            <a:r>
              <a:rPr lang="ru-RU" sz="2400" dirty="0" smtClean="0"/>
              <a:t>2</a:t>
            </a:r>
            <a:endParaRPr lang="ru-RU" sz="2400" dirty="0"/>
          </a:p>
        </p:txBody>
      </p:sp>
      <p:sp>
        <p:nvSpPr>
          <p:cNvPr id="9" name="TextBox 8"/>
          <p:cNvSpPr txBox="1"/>
          <p:nvPr/>
        </p:nvSpPr>
        <p:spPr>
          <a:xfrm>
            <a:off x="4399005" y="5684109"/>
            <a:ext cx="340158" cy="461665"/>
          </a:xfrm>
          <a:prstGeom prst="rect">
            <a:avLst/>
          </a:prstGeom>
          <a:solidFill>
            <a:srgbClr val="FFFF00"/>
          </a:solidFill>
          <a:ln>
            <a:solidFill>
              <a:srgbClr val="FF0000"/>
            </a:solidFill>
          </a:ln>
        </p:spPr>
        <p:txBody>
          <a:bodyPr wrap="none" rtlCol="0">
            <a:spAutoFit/>
          </a:bodyPr>
          <a:lstStyle/>
          <a:p>
            <a:r>
              <a:rPr lang="ru-RU" sz="2400" dirty="0" smtClean="0"/>
              <a:t>3</a:t>
            </a:r>
            <a:endParaRPr lang="ru-RU" sz="2400" dirty="0"/>
          </a:p>
        </p:txBody>
      </p:sp>
      <p:sp>
        <p:nvSpPr>
          <p:cNvPr id="10" name="TextBox 9"/>
          <p:cNvSpPr txBox="1"/>
          <p:nvPr/>
        </p:nvSpPr>
        <p:spPr>
          <a:xfrm>
            <a:off x="7587048" y="4386649"/>
            <a:ext cx="332142" cy="461665"/>
          </a:xfrm>
          <a:prstGeom prst="rect">
            <a:avLst/>
          </a:prstGeom>
          <a:solidFill>
            <a:srgbClr val="FFFF00"/>
          </a:solidFill>
          <a:ln>
            <a:solidFill>
              <a:srgbClr val="FF0000"/>
            </a:solidFill>
          </a:ln>
        </p:spPr>
        <p:txBody>
          <a:bodyPr wrap="none" rtlCol="0">
            <a:spAutoFit/>
          </a:bodyPr>
          <a:lstStyle/>
          <a:p>
            <a:r>
              <a:rPr lang="ru-RU" sz="2400" dirty="0" smtClean="0"/>
              <a:t>а</a:t>
            </a:r>
            <a:endParaRPr lang="ru-RU" sz="2400" dirty="0"/>
          </a:p>
        </p:txBody>
      </p:sp>
      <p:sp>
        <p:nvSpPr>
          <p:cNvPr id="11" name="TextBox 10"/>
          <p:cNvSpPr txBox="1"/>
          <p:nvPr/>
        </p:nvSpPr>
        <p:spPr>
          <a:xfrm>
            <a:off x="4584357" y="4559645"/>
            <a:ext cx="348172" cy="461665"/>
          </a:xfrm>
          <a:prstGeom prst="rect">
            <a:avLst/>
          </a:prstGeom>
          <a:solidFill>
            <a:srgbClr val="FFFF00"/>
          </a:solidFill>
          <a:ln>
            <a:solidFill>
              <a:srgbClr val="FF0000"/>
            </a:solidFill>
          </a:ln>
        </p:spPr>
        <p:txBody>
          <a:bodyPr wrap="none" rtlCol="0">
            <a:spAutoFit/>
          </a:bodyPr>
          <a:lstStyle/>
          <a:p>
            <a:r>
              <a:rPr lang="ru-RU" sz="2400" dirty="0" smtClean="0"/>
              <a:t>б</a:t>
            </a:r>
            <a:endParaRPr lang="ru-RU" sz="2400" dirty="0"/>
          </a:p>
        </p:txBody>
      </p:sp>
      <p:sp>
        <p:nvSpPr>
          <p:cNvPr id="12" name="TextBox 11"/>
          <p:cNvSpPr txBox="1"/>
          <p:nvPr/>
        </p:nvSpPr>
        <p:spPr>
          <a:xfrm>
            <a:off x="7661190" y="3744099"/>
            <a:ext cx="332142" cy="461665"/>
          </a:xfrm>
          <a:prstGeom prst="rect">
            <a:avLst/>
          </a:prstGeom>
          <a:solidFill>
            <a:srgbClr val="FFFF00"/>
          </a:solidFill>
          <a:ln>
            <a:solidFill>
              <a:srgbClr val="FF0000"/>
            </a:solidFill>
          </a:ln>
        </p:spPr>
        <p:txBody>
          <a:bodyPr wrap="none" rtlCol="0">
            <a:spAutoFit/>
          </a:bodyPr>
          <a:lstStyle/>
          <a:p>
            <a:r>
              <a:rPr lang="ru-RU" sz="2400" dirty="0" smtClean="0"/>
              <a:t>в</a:t>
            </a:r>
            <a:endParaRPr lang="ru-RU" sz="2400" dirty="0"/>
          </a:p>
        </p:txBody>
      </p:sp>
      <p:cxnSp>
        <p:nvCxnSpPr>
          <p:cNvPr id="13" name="Прямая со стрелкой 12"/>
          <p:cNvCxnSpPr>
            <a:stCxn id="12" idx="1"/>
          </p:cNvCxnSpPr>
          <p:nvPr/>
        </p:nvCxnSpPr>
        <p:spPr>
          <a:xfrm flipH="1">
            <a:off x="7006284" y="3974932"/>
            <a:ext cx="654906" cy="102798"/>
          </a:xfrm>
          <a:prstGeom prst="straightConnector1">
            <a:avLst/>
          </a:prstGeom>
          <a:ln>
            <a:tailEnd type="arrow"/>
          </a:ln>
          <a:effectLst>
            <a:glow rad="139700">
              <a:schemeClr val="accent3">
                <a:satMod val="175000"/>
                <a:alpha val="40000"/>
              </a:schemeClr>
            </a:glow>
          </a:effectLst>
        </p:spPr>
        <p:style>
          <a:lnRef idx="3">
            <a:schemeClr val="accent4"/>
          </a:lnRef>
          <a:fillRef idx="0">
            <a:schemeClr val="accent4"/>
          </a:fillRef>
          <a:effectRef idx="2">
            <a:schemeClr val="accent4"/>
          </a:effectRef>
          <a:fontRef idx="minor">
            <a:schemeClr val="tx1"/>
          </a:fontRef>
        </p:style>
      </p:cxnSp>
      <p:sp>
        <p:nvSpPr>
          <p:cNvPr id="16" name="TextBox 15"/>
          <p:cNvSpPr txBox="1"/>
          <p:nvPr/>
        </p:nvSpPr>
        <p:spPr>
          <a:xfrm>
            <a:off x="6652055" y="2080056"/>
            <a:ext cx="290464" cy="461665"/>
          </a:xfrm>
          <a:prstGeom prst="rect">
            <a:avLst/>
          </a:prstGeom>
          <a:solidFill>
            <a:srgbClr val="FFFF00"/>
          </a:solidFill>
          <a:ln>
            <a:solidFill>
              <a:srgbClr val="FF0000"/>
            </a:solidFill>
          </a:ln>
        </p:spPr>
        <p:txBody>
          <a:bodyPr wrap="none" rtlCol="0">
            <a:spAutoFit/>
          </a:bodyPr>
          <a:lstStyle/>
          <a:p>
            <a:r>
              <a:rPr lang="ru-RU" sz="2400" dirty="0" smtClean="0"/>
              <a:t>г</a:t>
            </a:r>
            <a:endParaRPr lang="ru-RU" sz="2400" dirty="0"/>
          </a:p>
        </p:txBody>
      </p:sp>
      <p:sp>
        <p:nvSpPr>
          <p:cNvPr id="17" name="TextBox 16"/>
          <p:cNvSpPr txBox="1"/>
          <p:nvPr/>
        </p:nvSpPr>
        <p:spPr>
          <a:xfrm>
            <a:off x="5329882" y="3637007"/>
            <a:ext cx="356188" cy="461665"/>
          </a:xfrm>
          <a:prstGeom prst="rect">
            <a:avLst/>
          </a:prstGeom>
          <a:solidFill>
            <a:srgbClr val="FFFF00"/>
          </a:solidFill>
          <a:ln>
            <a:solidFill>
              <a:srgbClr val="FF0000"/>
            </a:solidFill>
          </a:ln>
        </p:spPr>
        <p:txBody>
          <a:bodyPr wrap="none" rtlCol="0">
            <a:spAutoFit/>
          </a:bodyPr>
          <a:lstStyle/>
          <a:p>
            <a:r>
              <a:rPr lang="ru-RU" sz="2400" dirty="0" smtClean="0"/>
              <a:t>д</a:t>
            </a:r>
            <a:endParaRPr lang="ru-RU" sz="2400" dirty="0"/>
          </a:p>
        </p:txBody>
      </p:sp>
      <p:sp>
        <p:nvSpPr>
          <p:cNvPr id="18" name="TextBox 17"/>
          <p:cNvSpPr txBox="1"/>
          <p:nvPr/>
        </p:nvSpPr>
        <p:spPr>
          <a:xfrm>
            <a:off x="4613190" y="980304"/>
            <a:ext cx="338554" cy="461665"/>
          </a:xfrm>
          <a:prstGeom prst="rect">
            <a:avLst/>
          </a:prstGeom>
          <a:solidFill>
            <a:srgbClr val="FFFF00"/>
          </a:solidFill>
          <a:ln>
            <a:solidFill>
              <a:srgbClr val="FF0000"/>
            </a:solidFill>
          </a:ln>
        </p:spPr>
        <p:txBody>
          <a:bodyPr wrap="none" rtlCol="0">
            <a:spAutoFit/>
          </a:bodyPr>
          <a:lstStyle/>
          <a:p>
            <a:r>
              <a:rPr lang="ru-RU" sz="2400" dirty="0" smtClean="0"/>
              <a:t>е</a:t>
            </a:r>
            <a:endParaRPr lang="ru-RU" sz="2400" dirty="0"/>
          </a:p>
        </p:txBody>
      </p:sp>
      <p:sp>
        <p:nvSpPr>
          <p:cNvPr id="19" name="TextBox 18"/>
          <p:cNvSpPr txBox="1"/>
          <p:nvPr/>
        </p:nvSpPr>
        <p:spPr>
          <a:xfrm>
            <a:off x="10000736" y="3810002"/>
            <a:ext cx="396262" cy="461665"/>
          </a:xfrm>
          <a:prstGeom prst="rect">
            <a:avLst/>
          </a:prstGeom>
          <a:solidFill>
            <a:srgbClr val="FFFF00"/>
          </a:solidFill>
          <a:ln>
            <a:solidFill>
              <a:srgbClr val="FF0000"/>
            </a:solidFill>
          </a:ln>
        </p:spPr>
        <p:txBody>
          <a:bodyPr wrap="none" rtlCol="0">
            <a:spAutoFit/>
          </a:bodyPr>
          <a:lstStyle/>
          <a:p>
            <a:r>
              <a:rPr lang="ru-RU" sz="2400" dirty="0" smtClean="0"/>
              <a:t>ж</a:t>
            </a:r>
            <a:endParaRPr lang="ru-RU" sz="2400" dirty="0"/>
          </a:p>
        </p:txBody>
      </p:sp>
    </p:spTree>
    <p:extLst>
      <p:ext uri="{BB962C8B-B14F-4D97-AF65-F5344CB8AC3E}">
        <p14:creationId xmlns="" xmlns:p14="http://schemas.microsoft.com/office/powerpoint/2010/main" val="187865454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blip>
          <a:srcRect/>
          <a:stretch>
            <a:fillRect/>
          </a:stretch>
        </a:blipFill>
        <a:effectLst/>
      </p:bgPr>
    </p:bg>
    <p:spTree>
      <p:nvGrpSpPr>
        <p:cNvPr id="1" name=""/>
        <p:cNvGrpSpPr/>
        <p:nvPr/>
      </p:nvGrpSpPr>
      <p:grpSpPr>
        <a:xfrm>
          <a:off x="0" y="0"/>
          <a:ext cx="0" cy="0"/>
          <a:chOff x="0" y="0"/>
          <a:chExt cx="0" cy="0"/>
        </a:xfrm>
      </p:grpSpPr>
      <p:pic>
        <p:nvPicPr>
          <p:cNvPr id="2053" name="Picture 5" descr="C:\Dropbox\Actual\10я группа\Создание объёмной модели компрессора\Lopatka_turb_RSI.jpg"/>
          <p:cNvPicPr>
            <a:picLocks noChangeAspect="1" noChangeArrowheads="1"/>
          </p:cNvPicPr>
          <p:nvPr/>
        </p:nvPicPr>
        <p:blipFill>
          <a:blip r:embed="rId4" cstate="print"/>
          <a:srcRect/>
          <a:stretch>
            <a:fillRect/>
          </a:stretch>
        </p:blipFill>
        <p:spPr bwMode="auto">
          <a:xfrm>
            <a:off x="5293470" y="796430"/>
            <a:ext cx="5638800" cy="4933950"/>
          </a:xfrm>
          <a:prstGeom prst="rect">
            <a:avLst/>
          </a:prstGeom>
          <a:noFill/>
        </p:spPr>
      </p:pic>
      <p:sp>
        <p:nvSpPr>
          <p:cNvPr id="3" name="TextBox 2"/>
          <p:cNvSpPr txBox="1"/>
          <p:nvPr/>
        </p:nvSpPr>
        <p:spPr>
          <a:xfrm>
            <a:off x="2351321" y="301532"/>
            <a:ext cx="7898675" cy="369332"/>
          </a:xfrm>
          <a:prstGeom prst="rect">
            <a:avLst/>
          </a:prstGeom>
          <a:noFill/>
        </p:spPr>
        <p:txBody>
          <a:bodyPr wrap="square" rtlCol="0" anchor="ctr" anchorCtr="1">
            <a:spAutoFit/>
          </a:bodyPr>
          <a:lstStyle/>
          <a:p>
            <a:pPr algn="ctr"/>
            <a:r>
              <a:rPr lang="ru-RU" dirty="0" smtClean="0">
                <a:solidFill>
                  <a:schemeClr val="bg1"/>
                </a:solidFill>
                <a:latin typeface="Elektra Text Pro" panose="02000503030000020004" pitchFamily="50" charset="-52"/>
              </a:rPr>
              <a:t>ТРЕБОВАНИЯ К РОТОРНОЙ ЛОПАТКЕ </a:t>
            </a:r>
            <a:endParaRPr lang="ru-RU" dirty="0">
              <a:solidFill>
                <a:schemeClr val="bg1"/>
              </a:solidFill>
              <a:latin typeface="Elektra Text Pro" panose="02000503030000020004" pitchFamily="50" charset="-52"/>
            </a:endParaRPr>
          </a:p>
        </p:txBody>
      </p:sp>
      <p:sp>
        <p:nvSpPr>
          <p:cNvPr id="4" name="TextBox 3"/>
          <p:cNvSpPr txBox="1"/>
          <p:nvPr/>
        </p:nvSpPr>
        <p:spPr>
          <a:xfrm>
            <a:off x="11109953" y="6324371"/>
            <a:ext cx="469107" cy="369332"/>
          </a:xfrm>
          <a:prstGeom prst="rect">
            <a:avLst/>
          </a:prstGeom>
          <a:noFill/>
        </p:spPr>
        <p:txBody>
          <a:bodyPr wrap="square" rtlCol="0">
            <a:spAutoFit/>
          </a:bodyPr>
          <a:lstStyle/>
          <a:p>
            <a:pPr algn="ctr"/>
            <a:fld id="{4CB11690-5800-4A0D-8C28-71894E2CF362}" type="slidenum">
              <a:rPr lang="ru-RU">
                <a:solidFill>
                  <a:schemeClr val="bg1"/>
                </a:solidFill>
                <a:latin typeface="Elektra Medium Pro" panose="02000803000000020004" pitchFamily="50" charset="-52"/>
              </a:rPr>
              <a:pPr algn="ctr"/>
              <a:t>7</a:t>
            </a:fld>
            <a:endParaRPr lang="ru-RU" dirty="0">
              <a:solidFill>
                <a:schemeClr val="bg1"/>
              </a:solidFill>
              <a:latin typeface="Elektra Medium Pro" panose="02000803000000020004" pitchFamily="50" charset="-52"/>
            </a:endParaRPr>
          </a:p>
        </p:txBody>
      </p:sp>
      <p:pic>
        <p:nvPicPr>
          <p:cNvPr id="5122" name="Picture 2" descr="E:\Dropbox\Actual\10я группа\Создание объёмной модели компрессора\Роторная лопатка.jpg"/>
          <p:cNvPicPr>
            <a:picLocks noChangeAspect="1" noChangeArrowheads="1"/>
          </p:cNvPicPr>
          <p:nvPr/>
        </p:nvPicPr>
        <p:blipFill>
          <a:blip r:embed="rId5" cstate="print"/>
          <a:srcRect/>
          <a:stretch>
            <a:fillRect/>
          </a:stretch>
        </p:blipFill>
        <p:spPr bwMode="auto">
          <a:xfrm>
            <a:off x="9412800" y="818680"/>
            <a:ext cx="2307431" cy="5375910"/>
          </a:xfrm>
          <a:prstGeom prst="rect">
            <a:avLst/>
          </a:prstGeom>
          <a:noFill/>
        </p:spPr>
      </p:pic>
      <p:pic>
        <p:nvPicPr>
          <p:cNvPr id="9" name="Picture 5" descr="C:\Users\Vladimir\Downloads\images.jfif"/>
          <p:cNvPicPr>
            <a:picLocks noChangeAspect="1" noChangeArrowheads="1"/>
          </p:cNvPicPr>
          <p:nvPr/>
        </p:nvPicPr>
        <p:blipFill>
          <a:blip r:embed="rId6" cstate="print"/>
          <a:srcRect/>
          <a:stretch>
            <a:fillRect/>
          </a:stretch>
        </p:blipFill>
        <p:spPr bwMode="auto">
          <a:xfrm>
            <a:off x="611271" y="1867792"/>
            <a:ext cx="5705475" cy="3171825"/>
          </a:xfrm>
          <a:prstGeom prst="rect">
            <a:avLst/>
          </a:prstGeom>
          <a:noFill/>
        </p:spPr>
      </p:pic>
      <p:sp>
        <p:nvSpPr>
          <p:cNvPr id="7" name="TextBox 6"/>
          <p:cNvSpPr txBox="1"/>
          <p:nvPr/>
        </p:nvSpPr>
        <p:spPr>
          <a:xfrm>
            <a:off x="9724768" y="5795320"/>
            <a:ext cx="340158" cy="461665"/>
          </a:xfrm>
          <a:prstGeom prst="rect">
            <a:avLst/>
          </a:prstGeom>
          <a:solidFill>
            <a:srgbClr val="FFFF00"/>
          </a:solidFill>
          <a:ln>
            <a:solidFill>
              <a:srgbClr val="FF0000"/>
            </a:solidFill>
          </a:ln>
        </p:spPr>
        <p:txBody>
          <a:bodyPr wrap="none" rtlCol="0">
            <a:spAutoFit/>
          </a:bodyPr>
          <a:lstStyle/>
          <a:p>
            <a:r>
              <a:rPr lang="ru-RU" sz="2400" dirty="0" smtClean="0"/>
              <a:t>1</a:t>
            </a:r>
            <a:endParaRPr lang="ru-RU" sz="2400" dirty="0"/>
          </a:p>
        </p:txBody>
      </p:sp>
      <p:sp>
        <p:nvSpPr>
          <p:cNvPr id="8" name="TextBox 7"/>
          <p:cNvSpPr txBox="1"/>
          <p:nvPr/>
        </p:nvSpPr>
        <p:spPr>
          <a:xfrm>
            <a:off x="11528855" y="4337222"/>
            <a:ext cx="340158" cy="461665"/>
          </a:xfrm>
          <a:prstGeom prst="rect">
            <a:avLst/>
          </a:prstGeom>
          <a:solidFill>
            <a:srgbClr val="FFFF00"/>
          </a:solidFill>
          <a:ln>
            <a:solidFill>
              <a:srgbClr val="FF0000"/>
            </a:solidFill>
          </a:ln>
        </p:spPr>
        <p:txBody>
          <a:bodyPr wrap="none" rtlCol="0">
            <a:spAutoFit/>
          </a:bodyPr>
          <a:lstStyle/>
          <a:p>
            <a:r>
              <a:rPr lang="ru-RU" sz="2400" dirty="0" smtClean="0"/>
              <a:t>2</a:t>
            </a:r>
            <a:endParaRPr lang="ru-RU" sz="2400" dirty="0"/>
          </a:p>
        </p:txBody>
      </p:sp>
      <p:sp>
        <p:nvSpPr>
          <p:cNvPr id="10" name="TextBox 9"/>
          <p:cNvSpPr txBox="1"/>
          <p:nvPr/>
        </p:nvSpPr>
        <p:spPr>
          <a:xfrm>
            <a:off x="5968314" y="3138617"/>
            <a:ext cx="340158" cy="461665"/>
          </a:xfrm>
          <a:prstGeom prst="rect">
            <a:avLst/>
          </a:prstGeom>
          <a:solidFill>
            <a:srgbClr val="FFFF00"/>
          </a:solidFill>
          <a:ln>
            <a:solidFill>
              <a:srgbClr val="FF0000"/>
            </a:solidFill>
          </a:ln>
        </p:spPr>
        <p:txBody>
          <a:bodyPr wrap="none" rtlCol="0">
            <a:spAutoFit/>
          </a:bodyPr>
          <a:lstStyle/>
          <a:p>
            <a:r>
              <a:rPr lang="ru-RU" sz="2400" dirty="0" smtClean="0"/>
              <a:t>3</a:t>
            </a:r>
            <a:endParaRPr lang="ru-RU" sz="2400" dirty="0"/>
          </a:p>
        </p:txBody>
      </p:sp>
      <p:sp>
        <p:nvSpPr>
          <p:cNvPr id="11" name="TextBox 10"/>
          <p:cNvSpPr txBox="1"/>
          <p:nvPr/>
        </p:nvSpPr>
        <p:spPr>
          <a:xfrm>
            <a:off x="9502346" y="4831493"/>
            <a:ext cx="340158" cy="461665"/>
          </a:xfrm>
          <a:prstGeom prst="rect">
            <a:avLst/>
          </a:prstGeom>
          <a:solidFill>
            <a:srgbClr val="FFFF00"/>
          </a:solidFill>
          <a:ln>
            <a:solidFill>
              <a:srgbClr val="FF0000"/>
            </a:solidFill>
          </a:ln>
        </p:spPr>
        <p:txBody>
          <a:bodyPr wrap="none" rtlCol="0">
            <a:spAutoFit/>
          </a:bodyPr>
          <a:lstStyle/>
          <a:p>
            <a:r>
              <a:rPr lang="ru-RU" sz="2400" dirty="0" smtClean="0"/>
              <a:t>4</a:t>
            </a:r>
            <a:endParaRPr lang="ru-RU" sz="2400" dirty="0"/>
          </a:p>
        </p:txBody>
      </p:sp>
      <p:sp>
        <p:nvSpPr>
          <p:cNvPr id="12" name="TextBox 11"/>
          <p:cNvSpPr txBox="1"/>
          <p:nvPr/>
        </p:nvSpPr>
        <p:spPr>
          <a:xfrm>
            <a:off x="11590638" y="5066272"/>
            <a:ext cx="340158" cy="461665"/>
          </a:xfrm>
          <a:prstGeom prst="rect">
            <a:avLst/>
          </a:prstGeom>
          <a:solidFill>
            <a:srgbClr val="FFFF00"/>
          </a:solidFill>
          <a:ln>
            <a:solidFill>
              <a:srgbClr val="FF0000"/>
            </a:solidFill>
          </a:ln>
        </p:spPr>
        <p:txBody>
          <a:bodyPr wrap="none" rtlCol="0">
            <a:spAutoFit/>
          </a:bodyPr>
          <a:lstStyle/>
          <a:p>
            <a:r>
              <a:rPr lang="ru-RU" sz="2400" dirty="0" smtClean="0"/>
              <a:t>4</a:t>
            </a:r>
            <a:endParaRPr lang="ru-RU" sz="2400" dirty="0"/>
          </a:p>
        </p:txBody>
      </p:sp>
    </p:spTree>
    <p:extLst>
      <p:ext uri="{BB962C8B-B14F-4D97-AF65-F5344CB8AC3E}">
        <p14:creationId xmlns="" xmlns:p14="http://schemas.microsoft.com/office/powerpoint/2010/main" val="187865454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blip>
          <a:srcRect/>
          <a:stretch>
            <a:fillRect/>
          </a:stretch>
        </a:blipFill>
        <a:effectLst/>
      </p:bgPr>
    </p:bg>
    <p:spTree>
      <p:nvGrpSpPr>
        <p:cNvPr id="1" name=""/>
        <p:cNvGrpSpPr/>
        <p:nvPr/>
      </p:nvGrpSpPr>
      <p:grpSpPr>
        <a:xfrm>
          <a:off x="0" y="0"/>
          <a:ext cx="0" cy="0"/>
          <a:chOff x="0" y="0"/>
          <a:chExt cx="0" cy="0"/>
        </a:xfrm>
      </p:grpSpPr>
      <p:sp>
        <p:nvSpPr>
          <p:cNvPr id="3" name="TextBox 2"/>
          <p:cNvSpPr txBox="1"/>
          <p:nvPr/>
        </p:nvSpPr>
        <p:spPr>
          <a:xfrm>
            <a:off x="1804087" y="301532"/>
            <a:ext cx="9316994" cy="369332"/>
          </a:xfrm>
          <a:prstGeom prst="rect">
            <a:avLst/>
          </a:prstGeom>
          <a:noFill/>
        </p:spPr>
        <p:txBody>
          <a:bodyPr wrap="square" rtlCol="0" anchor="ctr" anchorCtr="1">
            <a:spAutoFit/>
          </a:bodyPr>
          <a:lstStyle/>
          <a:p>
            <a:pPr algn="ctr"/>
            <a:r>
              <a:rPr lang="ru-RU" dirty="0" smtClean="0">
                <a:solidFill>
                  <a:schemeClr val="bg1"/>
                </a:solidFill>
                <a:latin typeface="Elektra Text Pro" panose="02000503030000020004" pitchFamily="50" charset="-52"/>
              </a:rPr>
              <a:t>ТРЕБОВАНИЯ К СТАТОРНОМУ ВЕНЦУ (НАПРАВЛЯЮЩЕМУ АППАРАТУ)</a:t>
            </a:r>
            <a:endParaRPr lang="ru-RU" dirty="0">
              <a:solidFill>
                <a:schemeClr val="bg1"/>
              </a:solidFill>
              <a:latin typeface="Elektra Text Pro" panose="02000503030000020004" pitchFamily="50" charset="-52"/>
            </a:endParaRPr>
          </a:p>
        </p:txBody>
      </p:sp>
      <p:sp>
        <p:nvSpPr>
          <p:cNvPr id="4" name="TextBox 3"/>
          <p:cNvSpPr txBox="1"/>
          <p:nvPr/>
        </p:nvSpPr>
        <p:spPr>
          <a:xfrm>
            <a:off x="11109953" y="6324371"/>
            <a:ext cx="469107" cy="369332"/>
          </a:xfrm>
          <a:prstGeom prst="rect">
            <a:avLst/>
          </a:prstGeom>
          <a:noFill/>
        </p:spPr>
        <p:txBody>
          <a:bodyPr wrap="square" rtlCol="0">
            <a:spAutoFit/>
          </a:bodyPr>
          <a:lstStyle/>
          <a:p>
            <a:pPr algn="ctr"/>
            <a:fld id="{4CB11690-5800-4A0D-8C28-71894E2CF362}" type="slidenum">
              <a:rPr lang="ru-RU">
                <a:solidFill>
                  <a:schemeClr val="bg1"/>
                </a:solidFill>
                <a:latin typeface="Elektra Medium Pro" panose="02000803000000020004" pitchFamily="50" charset="-52"/>
              </a:rPr>
              <a:pPr algn="ctr"/>
              <a:t>8</a:t>
            </a:fld>
            <a:endParaRPr lang="ru-RU" dirty="0">
              <a:solidFill>
                <a:schemeClr val="bg1"/>
              </a:solidFill>
              <a:latin typeface="Elektra Medium Pro" panose="02000803000000020004" pitchFamily="50" charset="-52"/>
            </a:endParaRPr>
          </a:p>
        </p:txBody>
      </p:sp>
      <p:pic>
        <p:nvPicPr>
          <p:cNvPr id="3075" name="Picture 3" descr="E:\Dropbox\Actual\10я группа\Создание объёмной модели компрессора\perforatciia-lopatok-gazovoi-turbiny12.jpg"/>
          <p:cNvPicPr>
            <a:picLocks noChangeAspect="1" noChangeArrowheads="1"/>
          </p:cNvPicPr>
          <p:nvPr/>
        </p:nvPicPr>
        <p:blipFill>
          <a:blip r:embed="rId4" cstate="print"/>
          <a:srcRect/>
          <a:stretch>
            <a:fillRect/>
          </a:stretch>
        </p:blipFill>
        <p:spPr bwMode="auto">
          <a:xfrm>
            <a:off x="673169" y="854074"/>
            <a:ext cx="865187" cy="576263"/>
          </a:xfrm>
          <a:prstGeom prst="rect">
            <a:avLst/>
          </a:prstGeom>
          <a:noFill/>
        </p:spPr>
      </p:pic>
      <p:pic>
        <p:nvPicPr>
          <p:cNvPr id="3076" name="Picture 4" descr="E:\Dropbox\Actual\10я группа\Создание объёмной модели компрессора\perforatciia-lopatok-gazovoi-turbiny16-832x556.jpg"/>
          <p:cNvPicPr>
            <a:picLocks noChangeAspect="1" noChangeArrowheads="1"/>
          </p:cNvPicPr>
          <p:nvPr/>
        </p:nvPicPr>
        <p:blipFill>
          <a:blip r:embed="rId5" cstate="print"/>
          <a:srcRect/>
          <a:stretch>
            <a:fillRect/>
          </a:stretch>
        </p:blipFill>
        <p:spPr bwMode="auto">
          <a:xfrm>
            <a:off x="901905" y="1996246"/>
            <a:ext cx="4225925" cy="2824163"/>
          </a:xfrm>
          <a:prstGeom prst="rect">
            <a:avLst/>
          </a:prstGeom>
          <a:noFill/>
        </p:spPr>
      </p:pic>
      <p:pic>
        <p:nvPicPr>
          <p:cNvPr id="6146" name="Picture 2" descr="E:\Dropbox\Actual\10я группа\Создание объёмной модели компрессора\Статорный венец.jpg"/>
          <p:cNvPicPr>
            <a:picLocks noChangeAspect="1" noChangeArrowheads="1"/>
          </p:cNvPicPr>
          <p:nvPr/>
        </p:nvPicPr>
        <p:blipFill>
          <a:blip r:embed="rId6" cstate="print"/>
          <a:srcRect b="472"/>
          <a:stretch>
            <a:fillRect/>
          </a:stretch>
        </p:blipFill>
        <p:spPr bwMode="auto">
          <a:xfrm>
            <a:off x="6185450" y="846066"/>
            <a:ext cx="4443984" cy="5467338"/>
          </a:xfrm>
          <a:prstGeom prst="rect">
            <a:avLst/>
          </a:prstGeom>
          <a:noFill/>
        </p:spPr>
      </p:pic>
      <p:sp>
        <p:nvSpPr>
          <p:cNvPr id="7" name="TextBox 6"/>
          <p:cNvSpPr txBox="1"/>
          <p:nvPr/>
        </p:nvSpPr>
        <p:spPr>
          <a:xfrm>
            <a:off x="9625914" y="864974"/>
            <a:ext cx="340158" cy="461665"/>
          </a:xfrm>
          <a:prstGeom prst="rect">
            <a:avLst/>
          </a:prstGeom>
          <a:solidFill>
            <a:srgbClr val="FFFF00"/>
          </a:solidFill>
          <a:ln>
            <a:solidFill>
              <a:srgbClr val="FF0000"/>
            </a:solidFill>
          </a:ln>
        </p:spPr>
        <p:txBody>
          <a:bodyPr wrap="none" rtlCol="0">
            <a:spAutoFit/>
          </a:bodyPr>
          <a:lstStyle/>
          <a:p>
            <a:r>
              <a:rPr lang="ru-RU" sz="2400" dirty="0" smtClean="0"/>
              <a:t>1</a:t>
            </a:r>
            <a:endParaRPr lang="ru-RU" sz="2400" dirty="0"/>
          </a:p>
        </p:txBody>
      </p:sp>
      <p:sp>
        <p:nvSpPr>
          <p:cNvPr id="8" name="TextBox 7"/>
          <p:cNvSpPr txBox="1"/>
          <p:nvPr/>
        </p:nvSpPr>
        <p:spPr>
          <a:xfrm>
            <a:off x="4114800" y="3793524"/>
            <a:ext cx="340158" cy="461665"/>
          </a:xfrm>
          <a:prstGeom prst="rect">
            <a:avLst/>
          </a:prstGeom>
          <a:solidFill>
            <a:srgbClr val="FFFF00"/>
          </a:solidFill>
          <a:ln>
            <a:solidFill>
              <a:srgbClr val="FF0000"/>
            </a:solidFill>
          </a:ln>
        </p:spPr>
        <p:txBody>
          <a:bodyPr wrap="square" rtlCol="0">
            <a:spAutoFit/>
          </a:bodyPr>
          <a:lstStyle/>
          <a:p>
            <a:r>
              <a:rPr lang="ru-RU" sz="2400" dirty="0" smtClean="0"/>
              <a:t>2</a:t>
            </a:r>
            <a:endParaRPr lang="ru-RU" sz="2400" dirty="0"/>
          </a:p>
        </p:txBody>
      </p:sp>
      <p:sp>
        <p:nvSpPr>
          <p:cNvPr id="9" name="TextBox 8"/>
          <p:cNvSpPr txBox="1"/>
          <p:nvPr/>
        </p:nvSpPr>
        <p:spPr>
          <a:xfrm>
            <a:off x="5993027" y="1853515"/>
            <a:ext cx="340158" cy="461665"/>
          </a:xfrm>
          <a:prstGeom prst="rect">
            <a:avLst/>
          </a:prstGeom>
          <a:solidFill>
            <a:srgbClr val="FFFF00"/>
          </a:solidFill>
          <a:ln>
            <a:solidFill>
              <a:srgbClr val="FF0000"/>
            </a:solidFill>
          </a:ln>
        </p:spPr>
        <p:txBody>
          <a:bodyPr wrap="none" rtlCol="0">
            <a:spAutoFit/>
          </a:bodyPr>
          <a:lstStyle/>
          <a:p>
            <a:r>
              <a:rPr lang="ru-RU" sz="2400" dirty="0" smtClean="0"/>
              <a:t>4</a:t>
            </a:r>
            <a:endParaRPr lang="ru-RU" sz="2400" dirty="0"/>
          </a:p>
        </p:txBody>
      </p:sp>
      <p:sp>
        <p:nvSpPr>
          <p:cNvPr id="10" name="TextBox 9"/>
          <p:cNvSpPr txBox="1"/>
          <p:nvPr/>
        </p:nvSpPr>
        <p:spPr>
          <a:xfrm>
            <a:off x="1285103" y="3880022"/>
            <a:ext cx="340158" cy="461665"/>
          </a:xfrm>
          <a:prstGeom prst="rect">
            <a:avLst/>
          </a:prstGeom>
          <a:solidFill>
            <a:srgbClr val="FFFF00"/>
          </a:solidFill>
          <a:ln>
            <a:solidFill>
              <a:srgbClr val="FF0000"/>
            </a:solidFill>
          </a:ln>
        </p:spPr>
        <p:txBody>
          <a:bodyPr wrap="none" rtlCol="0">
            <a:spAutoFit/>
          </a:bodyPr>
          <a:lstStyle/>
          <a:p>
            <a:r>
              <a:rPr lang="ru-RU" sz="2400" dirty="0" smtClean="0"/>
              <a:t>5</a:t>
            </a:r>
            <a:endParaRPr lang="ru-RU" sz="2400" dirty="0"/>
          </a:p>
        </p:txBody>
      </p:sp>
      <p:sp>
        <p:nvSpPr>
          <p:cNvPr id="12" name="TextBox 11"/>
          <p:cNvSpPr txBox="1"/>
          <p:nvPr/>
        </p:nvSpPr>
        <p:spPr>
          <a:xfrm>
            <a:off x="10219038" y="5585255"/>
            <a:ext cx="340158" cy="461665"/>
          </a:xfrm>
          <a:prstGeom prst="rect">
            <a:avLst/>
          </a:prstGeom>
          <a:solidFill>
            <a:srgbClr val="FFFF00"/>
          </a:solidFill>
          <a:ln>
            <a:solidFill>
              <a:srgbClr val="FF0000"/>
            </a:solidFill>
          </a:ln>
        </p:spPr>
        <p:txBody>
          <a:bodyPr wrap="none" rtlCol="0">
            <a:spAutoFit/>
          </a:bodyPr>
          <a:lstStyle/>
          <a:p>
            <a:r>
              <a:rPr lang="ru-RU" sz="2400" dirty="0" smtClean="0"/>
              <a:t>5</a:t>
            </a:r>
            <a:endParaRPr lang="ru-RU" sz="2400" dirty="0"/>
          </a:p>
        </p:txBody>
      </p:sp>
      <p:cxnSp>
        <p:nvCxnSpPr>
          <p:cNvPr id="14" name="Прямая со стрелкой 13"/>
          <p:cNvCxnSpPr>
            <a:stCxn id="12" idx="1"/>
          </p:cNvCxnSpPr>
          <p:nvPr/>
        </p:nvCxnSpPr>
        <p:spPr>
          <a:xfrm flipH="1" flipV="1">
            <a:off x="9860692" y="5622324"/>
            <a:ext cx="358346" cy="193764"/>
          </a:xfrm>
          <a:prstGeom prst="straightConnector1">
            <a:avLst/>
          </a:prstGeom>
          <a:ln>
            <a:tailEnd type="arrow"/>
          </a:ln>
          <a:effectLst>
            <a:glow rad="139700">
              <a:schemeClr val="accent3">
                <a:satMod val="175000"/>
                <a:alpha val="40000"/>
              </a:schemeClr>
            </a:glow>
          </a:effectLst>
        </p:spPr>
        <p:style>
          <a:lnRef idx="3">
            <a:schemeClr val="accent4"/>
          </a:lnRef>
          <a:fillRef idx="0">
            <a:schemeClr val="accent4"/>
          </a:fillRef>
          <a:effectRef idx="2">
            <a:schemeClr val="accent4"/>
          </a:effectRef>
          <a:fontRef idx="minor">
            <a:schemeClr val="tx1"/>
          </a:fontRef>
        </p:style>
      </p:cxnSp>
      <p:cxnSp>
        <p:nvCxnSpPr>
          <p:cNvPr id="16" name="Прямая со стрелкой 15"/>
          <p:cNvCxnSpPr>
            <a:stCxn id="17" idx="1"/>
          </p:cNvCxnSpPr>
          <p:nvPr/>
        </p:nvCxnSpPr>
        <p:spPr>
          <a:xfrm flipH="1" flipV="1">
            <a:off x="9897763" y="2026508"/>
            <a:ext cx="572529" cy="173170"/>
          </a:xfrm>
          <a:prstGeom prst="straightConnector1">
            <a:avLst/>
          </a:prstGeom>
          <a:ln>
            <a:tailEnd type="arrow"/>
          </a:ln>
          <a:effectLst>
            <a:glow rad="139700">
              <a:schemeClr val="accent3">
                <a:satMod val="175000"/>
                <a:alpha val="40000"/>
              </a:schemeClr>
            </a:glow>
          </a:effectLst>
        </p:spPr>
        <p:style>
          <a:lnRef idx="3">
            <a:schemeClr val="accent4"/>
          </a:lnRef>
          <a:fillRef idx="0">
            <a:schemeClr val="accent4"/>
          </a:fillRef>
          <a:effectRef idx="2">
            <a:schemeClr val="accent4"/>
          </a:effectRef>
          <a:fontRef idx="minor">
            <a:schemeClr val="tx1"/>
          </a:fontRef>
        </p:style>
      </p:cxnSp>
      <p:sp>
        <p:nvSpPr>
          <p:cNvPr id="17" name="TextBox 16"/>
          <p:cNvSpPr txBox="1"/>
          <p:nvPr/>
        </p:nvSpPr>
        <p:spPr>
          <a:xfrm>
            <a:off x="10470292" y="1968845"/>
            <a:ext cx="340158" cy="461665"/>
          </a:xfrm>
          <a:prstGeom prst="rect">
            <a:avLst/>
          </a:prstGeom>
          <a:solidFill>
            <a:srgbClr val="FFFF00"/>
          </a:solidFill>
          <a:ln>
            <a:solidFill>
              <a:srgbClr val="FF0000"/>
            </a:solidFill>
          </a:ln>
        </p:spPr>
        <p:txBody>
          <a:bodyPr wrap="none" rtlCol="0">
            <a:spAutoFit/>
          </a:bodyPr>
          <a:lstStyle/>
          <a:p>
            <a:r>
              <a:rPr lang="ru-RU" sz="2400" dirty="0" smtClean="0"/>
              <a:t>6</a:t>
            </a:r>
            <a:endParaRPr lang="ru-RU" sz="2400" dirty="0"/>
          </a:p>
        </p:txBody>
      </p:sp>
      <p:sp>
        <p:nvSpPr>
          <p:cNvPr id="19" name="TextBox 18"/>
          <p:cNvSpPr txBox="1"/>
          <p:nvPr/>
        </p:nvSpPr>
        <p:spPr>
          <a:xfrm>
            <a:off x="10544433" y="4576120"/>
            <a:ext cx="332142" cy="461665"/>
          </a:xfrm>
          <a:prstGeom prst="rect">
            <a:avLst/>
          </a:prstGeom>
          <a:solidFill>
            <a:srgbClr val="FFFF00"/>
          </a:solidFill>
          <a:ln>
            <a:solidFill>
              <a:srgbClr val="FF0000"/>
            </a:solidFill>
          </a:ln>
        </p:spPr>
        <p:txBody>
          <a:bodyPr wrap="none" rtlCol="0">
            <a:spAutoFit/>
          </a:bodyPr>
          <a:lstStyle/>
          <a:p>
            <a:r>
              <a:rPr lang="ru-RU" sz="2400" dirty="0" smtClean="0"/>
              <a:t>а</a:t>
            </a:r>
            <a:endParaRPr lang="ru-RU" sz="2400" dirty="0"/>
          </a:p>
        </p:txBody>
      </p:sp>
      <p:sp>
        <p:nvSpPr>
          <p:cNvPr id="20" name="TextBox 19"/>
          <p:cNvSpPr txBox="1"/>
          <p:nvPr/>
        </p:nvSpPr>
        <p:spPr>
          <a:xfrm>
            <a:off x="7282249" y="3389871"/>
            <a:ext cx="572593" cy="461665"/>
          </a:xfrm>
          <a:prstGeom prst="rect">
            <a:avLst/>
          </a:prstGeom>
          <a:solidFill>
            <a:srgbClr val="FFFF00"/>
          </a:solidFill>
          <a:ln>
            <a:solidFill>
              <a:srgbClr val="FF0000"/>
            </a:solidFill>
          </a:ln>
        </p:spPr>
        <p:txBody>
          <a:bodyPr wrap="none" rtlCol="0">
            <a:spAutoFit/>
          </a:bodyPr>
          <a:lstStyle/>
          <a:p>
            <a:r>
              <a:rPr lang="ru-RU" sz="2400" dirty="0" err="1" smtClean="0"/>
              <a:t>б,в</a:t>
            </a:r>
            <a:endParaRPr lang="ru-RU" sz="2400" dirty="0"/>
          </a:p>
        </p:txBody>
      </p:sp>
      <p:sp>
        <p:nvSpPr>
          <p:cNvPr id="21" name="TextBox 20"/>
          <p:cNvSpPr txBox="1"/>
          <p:nvPr/>
        </p:nvSpPr>
        <p:spPr>
          <a:xfrm>
            <a:off x="8443784" y="2178910"/>
            <a:ext cx="290464" cy="461665"/>
          </a:xfrm>
          <a:prstGeom prst="rect">
            <a:avLst/>
          </a:prstGeom>
          <a:solidFill>
            <a:srgbClr val="FFFF00"/>
          </a:solidFill>
          <a:ln>
            <a:solidFill>
              <a:srgbClr val="FF0000"/>
            </a:solidFill>
          </a:ln>
        </p:spPr>
        <p:txBody>
          <a:bodyPr wrap="none" rtlCol="0">
            <a:spAutoFit/>
          </a:bodyPr>
          <a:lstStyle/>
          <a:p>
            <a:r>
              <a:rPr lang="ru-RU" sz="2400" dirty="0" smtClean="0"/>
              <a:t>г</a:t>
            </a:r>
            <a:endParaRPr lang="ru-RU" sz="2400" dirty="0"/>
          </a:p>
        </p:txBody>
      </p:sp>
      <p:sp>
        <p:nvSpPr>
          <p:cNvPr id="22" name="TextBox 21"/>
          <p:cNvSpPr txBox="1"/>
          <p:nvPr/>
        </p:nvSpPr>
        <p:spPr>
          <a:xfrm>
            <a:off x="4291914" y="2932672"/>
            <a:ext cx="356188" cy="461665"/>
          </a:xfrm>
          <a:prstGeom prst="rect">
            <a:avLst/>
          </a:prstGeom>
          <a:solidFill>
            <a:srgbClr val="FFFF00"/>
          </a:solidFill>
          <a:ln>
            <a:solidFill>
              <a:srgbClr val="FF0000"/>
            </a:solidFill>
          </a:ln>
        </p:spPr>
        <p:txBody>
          <a:bodyPr wrap="none" rtlCol="0">
            <a:spAutoFit/>
          </a:bodyPr>
          <a:lstStyle/>
          <a:p>
            <a:r>
              <a:rPr lang="ru-RU" sz="2400" dirty="0" smtClean="0"/>
              <a:t>д</a:t>
            </a:r>
            <a:endParaRPr lang="ru-RU" sz="2400" dirty="0"/>
          </a:p>
        </p:txBody>
      </p:sp>
      <p:cxnSp>
        <p:nvCxnSpPr>
          <p:cNvPr id="25" name="Прямая со стрелкой 24"/>
          <p:cNvCxnSpPr>
            <a:stCxn id="29" idx="3"/>
          </p:cNvCxnSpPr>
          <p:nvPr/>
        </p:nvCxnSpPr>
        <p:spPr>
          <a:xfrm flipV="1">
            <a:off x="5389983" y="4633789"/>
            <a:ext cx="1220881" cy="477962"/>
          </a:xfrm>
          <a:prstGeom prst="straightConnector1">
            <a:avLst/>
          </a:prstGeom>
          <a:ln>
            <a:tailEnd type="arrow"/>
          </a:ln>
          <a:effectLst>
            <a:glow rad="139700">
              <a:schemeClr val="accent3">
                <a:satMod val="175000"/>
                <a:alpha val="40000"/>
              </a:schemeClr>
            </a:glow>
          </a:effectLst>
        </p:spPr>
        <p:style>
          <a:lnRef idx="3">
            <a:schemeClr val="accent4"/>
          </a:lnRef>
          <a:fillRef idx="0">
            <a:schemeClr val="accent4"/>
          </a:fillRef>
          <a:effectRef idx="2">
            <a:schemeClr val="accent4"/>
          </a:effectRef>
          <a:fontRef idx="minor">
            <a:schemeClr val="tx1"/>
          </a:fontRef>
        </p:style>
      </p:cxnSp>
      <p:cxnSp>
        <p:nvCxnSpPr>
          <p:cNvPr id="26" name="Прямая со стрелкой 25"/>
          <p:cNvCxnSpPr>
            <a:stCxn id="30" idx="3"/>
          </p:cNvCxnSpPr>
          <p:nvPr/>
        </p:nvCxnSpPr>
        <p:spPr>
          <a:xfrm flipV="1">
            <a:off x="5693710" y="4930350"/>
            <a:ext cx="1942765" cy="786882"/>
          </a:xfrm>
          <a:prstGeom prst="straightConnector1">
            <a:avLst/>
          </a:prstGeom>
          <a:ln>
            <a:tailEnd type="arrow"/>
          </a:ln>
          <a:effectLst>
            <a:glow rad="139700">
              <a:schemeClr val="accent3">
                <a:satMod val="175000"/>
                <a:alpha val="40000"/>
              </a:schemeClr>
            </a:glow>
          </a:effectLst>
        </p:spPr>
        <p:style>
          <a:lnRef idx="3">
            <a:schemeClr val="accent4"/>
          </a:lnRef>
          <a:fillRef idx="0">
            <a:schemeClr val="accent4"/>
          </a:fillRef>
          <a:effectRef idx="2">
            <a:schemeClr val="accent4"/>
          </a:effectRef>
          <a:fontRef idx="minor">
            <a:schemeClr val="tx1"/>
          </a:fontRef>
        </p:style>
      </p:cxnSp>
      <p:sp>
        <p:nvSpPr>
          <p:cNvPr id="29" name="TextBox 28"/>
          <p:cNvSpPr txBox="1"/>
          <p:nvPr/>
        </p:nvSpPr>
        <p:spPr>
          <a:xfrm>
            <a:off x="4399006" y="4880918"/>
            <a:ext cx="990977" cy="461665"/>
          </a:xfrm>
          <a:prstGeom prst="rect">
            <a:avLst/>
          </a:prstGeom>
          <a:noFill/>
        </p:spPr>
        <p:txBody>
          <a:bodyPr wrap="none" rtlCol="0">
            <a:spAutoFit/>
          </a:bodyPr>
          <a:lstStyle/>
          <a:p>
            <a:r>
              <a:rPr lang="ru-RU" sz="2400" dirty="0" smtClean="0"/>
              <a:t>Замок</a:t>
            </a:r>
            <a:endParaRPr lang="ru-RU" sz="2400" dirty="0"/>
          </a:p>
        </p:txBody>
      </p:sp>
      <p:sp>
        <p:nvSpPr>
          <p:cNvPr id="30" name="TextBox 29"/>
          <p:cNvSpPr txBox="1"/>
          <p:nvPr/>
        </p:nvSpPr>
        <p:spPr>
          <a:xfrm>
            <a:off x="4448433" y="5486399"/>
            <a:ext cx="1245277" cy="461665"/>
          </a:xfrm>
          <a:prstGeom prst="rect">
            <a:avLst/>
          </a:prstGeom>
          <a:noFill/>
        </p:spPr>
        <p:txBody>
          <a:bodyPr wrap="none" rtlCol="0">
            <a:spAutoFit/>
          </a:bodyPr>
          <a:lstStyle/>
          <a:p>
            <a:r>
              <a:rPr lang="ru-RU" sz="2400" dirty="0" smtClean="0"/>
              <a:t>Лопатка</a:t>
            </a:r>
            <a:endParaRPr lang="ru-RU" sz="2400" dirty="0"/>
          </a:p>
        </p:txBody>
      </p:sp>
    </p:spTree>
    <p:extLst>
      <p:ext uri="{BB962C8B-B14F-4D97-AF65-F5344CB8AC3E}">
        <p14:creationId xmlns="" xmlns:p14="http://schemas.microsoft.com/office/powerpoint/2010/main" val="187865454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blip>
          <a:srcRect/>
          <a:stretch>
            <a:fillRect/>
          </a:stretch>
        </a:blipFill>
        <a:effectLst/>
      </p:bgPr>
    </p:bg>
    <p:spTree>
      <p:nvGrpSpPr>
        <p:cNvPr id="1" name=""/>
        <p:cNvGrpSpPr/>
        <p:nvPr/>
      </p:nvGrpSpPr>
      <p:grpSpPr>
        <a:xfrm>
          <a:off x="0" y="0"/>
          <a:ext cx="0" cy="0"/>
          <a:chOff x="0" y="0"/>
          <a:chExt cx="0" cy="0"/>
        </a:xfrm>
      </p:grpSpPr>
      <p:sp>
        <p:nvSpPr>
          <p:cNvPr id="3" name="TextBox 2"/>
          <p:cNvSpPr txBox="1"/>
          <p:nvPr/>
        </p:nvSpPr>
        <p:spPr>
          <a:xfrm>
            <a:off x="2351321" y="301532"/>
            <a:ext cx="7898675" cy="369332"/>
          </a:xfrm>
          <a:prstGeom prst="rect">
            <a:avLst/>
          </a:prstGeom>
          <a:noFill/>
        </p:spPr>
        <p:txBody>
          <a:bodyPr wrap="square" rtlCol="0" anchor="ctr" anchorCtr="1">
            <a:spAutoFit/>
          </a:bodyPr>
          <a:lstStyle/>
          <a:p>
            <a:pPr algn="ctr"/>
            <a:r>
              <a:rPr lang="ru-RU" dirty="0" smtClean="0">
                <a:solidFill>
                  <a:schemeClr val="bg1"/>
                </a:solidFill>
                <a:latin typeface="Elektra Text Pro" panose="02000503030000020004" pitchFamily="50" charset="-52"/>
              </a:rPr>
              <a:t>ТРЕБОВАНИЯ К ДИСКУ РАБОЧЕГО КОЛЕСА</a:t>
            </a:r>
            <a:endParaRPr lang="ru-RU" dirty="0">
              <a:solidFill>
                <a:schemeClr val="bg1"/>
              </a:solidFill>
              <a:latin typeface="Elektra Text Pro" panose="02000503030000020004" pitchFamily="50" charset="-52"/>
            </a:endParaRPr>
          </a:p>
        </p:txBody>
      </p:sp>
      <p:sp>
        <p:nvSpPr>
          <p:cNvPr id="4" name="TextBox 3"/>
          <p:cNvSpPr txBox="1"/>
          <p:nvPr/>
        </p:nvSpPr>
        <p:spPr>
          <a:xfrm>
            <a:off x="11109953" y="6324371"/>
            <a:ext cx="469107" cy="369332"/>
          </a:xfrm>
          <a:prstGeom prst="rect">
            <a:avLst/>
          </a:prstGeom>
          <a:noFill/>
        </p:spPr>
        <p:txBody>
          <a:bodyPr wrap="square" rtlCol="0">
            <a:spAutoFit/>
          </a:bodyPr>
          <a:lstStyle/>
          <a:p>
            <a:pPr algn="ctr"/>
            <a:fld id="{4CB11690-5800-4A0D-8C28-71894E2CF362}" type="slidenum">
              <a:rPr lang="ru-RU">
                <a:solidFill>
                  <a:schemeClr val="bg1"/>
                </a:solidFill>
                <a:latin typeface="Elektra Medium Pro" panose="02000803000000020004" pitchFamily="50" charset="-52"/>
              </a:rPr>
              <a:pPr algn="ctr"/>
              <a:t>9</a:t>
            </a:fld>
            <a:endParaRPr lang="ru-RU" dirty="0">
              <a:solidFill>
                <a:schemeClr val="bg1"/>
              </a:solidFill>
              <a:latin typeface="Elektra Medium Pro" panose="02000803000000020004" pitchFamily="50" charset="-52"/>
            </a:endParaRPr>
          </a:p>
        </p:txBody>
      </p:sp>
      <p:pic>
        <p:nvPicPr>
          <p:cNvPr id="3074" name="Picture 2" descr="C:\Dropbox\Actual\10я группа\Создание объёмной модели компрессора\10.jpg"/>
          <p:cNvPicPr>
            <a:picLocks noChangeAspect="1" noChangeArrowheads="1"/>
          </p:cNvPicPr>
          <p:nvPr/>
        </p:nvPicPr>
        <p:blipFill>
          <a:blip r:embed="rId4" cstate="print"/>
          <a:srcRect/>
          <a:stretch>
            <a:fillRect/>
          </a:stretch>
        </p:blipFill>
        <p:spPr bwMode="auto">
          <a:xfrm>
            <a:off x="591032" y="845368"/>
            <a:ext cx="5715000" cy="3943350"/>
          </a:xfrm>
          <a:prstGeom prst="rect">
            <a:avLst/>
          </a:prstGeom>
          <a:noFill/>
        </p:spPr>
      </p:pic>
      <p:pic>
        <p:nvPicPr>
          <p:cNvPr id="4098" name="Picture 2" descr="E:\Dropbox\Actual\10я группа\Создание объёмной модели компрессора\Диск рабочего колеса.jpg"/>
          <p:cNvPicPr>
            <a:picLocks noChangeAspect="1" noChangeArrowheads="1"/>
          </p:cNvPicPr>
          <p:nvPr/>
        </p:nvPicPr>
        <p:blipFill>
          <a:blip r:embed="rId5" cstate="print"/>
          <a:srcRect/>
          <a:stretch>
            <a:fillRect/>
          </a:stretch>
        </p:blipFill>
        <p:spPr bwMode="auto">
          <a:xfrm>
            <a:off x="7330247" y="841927"/>
            <a:ext cx="3892550" cy="4895850"/>
          </a:xfrm>
          <a:prstGeom prst="rect">
            <a:avLst/>
          </a:prstGeom>
          <a:noFill/>
        </p:spPr>
      </p:pic>
      <p:cxnSp>
        <p:nvCxnSpPr>
          <p:cNvPr id="6" name="Прямая со стрелкой 5"/>
          <p:cNvCxnSpPr>
            <a:stCxn id="14" idx="3"/>
          </p:cNvCxnSpPr>
          <p:nvPr/>
        </p:nvCxnSpPr>
        <p:spPr>
          <a:xfrm flipV="1">
            <a:off x="6659717" y="3805884"/>
            <a:ext cx="2657277" cy="1281153"/>
          </a:xfrm>
          <a:prstGeom prst="straightConnector1">
            <a:avLst/>
          </a:prstGeom>
          <a:ln>
            <a:tailEnd type="arrow"/>
          </a:ln>
          <a:effectLst>
            <a:glow rad="139700">
              <a:schemeClr val="accent3">
                <a:satMod val="175000"/>
                <a:alpha val="40000"/>
              </a:schemeClr>
            </a:glow>
          </a:effectLst>
        </p:spPr>
        <p:style>
          <a:lnRef idx="3">
            <a:schemeClr val="accent4"/>
          </a:lnRef>
          <a:fillRef idx="0">
            <a:schemeClr val="accent4"/>
          </a:fillRef>
          <a:effectRef idx="2">
            <a:schemeClr val="accent4"/>
          </a:effectRef>
          <a:fontRef idx="minor">
            <a:schemeClr val="tx1"/>
          </a:fontRef>
        </p:style>
      </p:cxnSp>
      <p:cxnSp>
        <p:nvCxnSpPr>
          <p:cNvPr id="7" name="Прямая со стрелкой 6"/>
          <p:cNvCxnSpPr>
            <a:stCxn id="15" idx="3"/>
          </p:cNvCxnSpPr>
          <p:nvPr/>
        </p:nvCxnSpPr>
        <p:spPr>
          <a:xfrm flipV="1">
            <a:off x="6693912" y="4633787"/>
            <a:ext cx="2450088" cy="959878"/>
          </a:xfrm>
          <a:prstGeom prst="straightConnector1">
            <a:avLst/>
          </a:prstGeom>
          <a:ln>
            <a:tailEnd type="arrow"/>
          </a:ln>
          <a:effectLst>
            <a:glow rad="139700">
              <a:schemeClr val="accent3">
                <a:satMod val="175000"/>
                <a:alpha val="40000"/>
              </a:schemeClr>
            </a:glow>
          </a:effectLst>
        </p:spPr>
        <p:style>
          <a:lnRef idx="3">
            <a:schemeClr val="accent4"/>
          </a:lnRef>
          <a:fillRef idx="0">
            <a:schemeClr val="accent4"/>
          </a:fillRef>
          <a:effectRef idx="2">
            <a:schemeClr val="accent4"/>
          </a:effectRef>
          <a:fontRef idx="minor">
            <a:schemeClr val="tx1"/>
          </a:fontRef>
        </p:style>
      </p:cxnSp>
      <p:cxnSp>
        <p:nvCxnSpPr>
          <p:cNvPr id="10" name="Прямая со стрелкой 9"/>
          <p:cNvCxnSpPr>
            <a:stCxn id="16" idx="3"/>
          </p:cNvCxnSpPr>
          <p:nvPr/>
        </p:nvCxnSpPr>
        <p:spPr>
          <a:xfrm flipV="1">
            <a:off x="6313560" y="5449331"/>
            <a:ext cx="2904579" cy="675675"/>
          </a:xfrm>
          <a:prstGeom prst="straightConnector1">
            <a:avLst/>
          </a:prstGeom>
          <a:ln>
            <a:tailEnd type="arrow"/>
          </a:ln>
          <a:effectLst>
            <a:glow rad="139700">
              <a:schemeClr val="accent3">
                <a:satMod val="175000"/>
                <a:alpha val="40000"/>
              </a:schemeClr>
            </a:glow>
          </a:effectLst>
        </p:spPr>
        <p:style>
          <a:lnRef idx="3">
            <a:schemeClr val="accent4"/>
          </a:lnRef>
          <a:fillRef idx="0">
            <a:schemeClr val="accent4"/>
          </a:fillRef>
          <a:effectRef idx="2">
            <a:schemeClr val="accent4"/>
          </a:effectRef>
          <a:fontRef idx="minor">
            <a:schemeClr val="tx1"/>
          </a:fontRef>
        </p:style>
      </p:cxnSp>
      <p:sp>
        <p:nvSpPr>
          <p:cNvPr id="14" name="TextBox 13"/>
          <p:cNvSpPr txBox="1"/>
          <p:nvPr/>
        </p:nvSpPr>
        <p:spPr>
          <a:xfrm>
            <a:off x="5412260" y="4856204"/>
            <a:ext cx="1247457" cy="461665"/>
          </a:xfrm>
          <a:prstGeom prst="rect">
            <a:avLst/>
          </a:prstGeom>
          <a:noFill/>
        </p:spPr>
        <p:txBody>
          <a:bodyPr wrap="none" rtlCol="0">
            <a:spAutoFit/>
          </a:bodyPr>
          <a:lstStyle/>
          <a:p>
            <a:r>
              <a:rPr lang="ru-RU" sz="2400" dirty="0" smtClean="0"/>
              <a:t>Ступица</a:t>
            </a:r>
            <a:endParaRPr lang="ru-RU" sz="2400" dirty="0"/>
          </a:p>
        </p:txBody>
      </p:sp>
      <p:sp>
        <p:nvSpPr>
          <p:cNvPr id="15" name="TextBox 14"/>
          <p:cNvSpPr txBox="1"/>
          <p:nvPr/>
        </p:nvSpPr>
        <p:spPr>
          <a:xfrm>
            <a:off x="5399903" y="5362832"/>
            <a:ext cx="1294009" cy="461665"/>
          </a:xfrm>
          <a:prstGeom prst="rect">
            <a:avLst/>
          </a:prstGeom>
          <a:noFill/>
        </p:spPr>
        <p:txBody>
          <a:bodyPr wrap="none" rtlCol="0">
            <a:spAutoFit/>
          </a:bodyPr>
          <a:lstStyle/>
          <a:p>
            <a:r>
              <a:rPr lang="ru-RU" sz="2400" dirty="0" smtClean="0"/>
              <a:t>Полотно</a:t>
            </a:r>
            <a:endParaRPr lang="ru-RU" sz="2400" dirty="0"/>
          </a:p>
        </p:txBody>
      </p:sp>
      <p:sp>
        <p:nvSpPr>
          <p:cNvPr id="16" name="TextBox 15"/>
          <p:cNvSpPr txBox="1"/>
          <p:nvPr/>
        </p:nvSpPr>
        <p:spPr>
          <a:xfrm>
            <a:off x="5436973" y="5894173"/>
            <a:ext cx="876587" cy="461665"/>
          </a:xfrm>
          <a:prstGeom prst="rect">
            <a:avLst/>
          </a:prstGeom>
          <a:noFill/>
        </p:spPr>
        <p:txBody>
          <a:bodyPr wrap="none" rtlCol="0">
            <a:spAutoFit/>
          </a:bodyPr>
          <a:lstStyle/>
          <a:p>
            <a:r>
              <a:rPr lang="ru-RU" sz="2400" dirty="0" smtClean="0"/>
              <a:t>Обод</a:t>
            </a:r>
            <a:endParaRPr lang="ru-RU" sz="2400" dirty="0"/>
          </a:p>
        </p:txBody>
      </p:sp>
      <p:cxnSp>
        <p:nvCxnSpPr>
          <p:cNvPr id="20" name="Прямая со стрелкой 19"/>
          <p:cNvCxnSpPr>
            <a:stCxn id="22" idx="0"/>
          </p:cNvCxnSpPr>
          <p:nvPr/>
        </p:nvCxnSpPr>
        <p:spPr>
          <a:xfrm flipV="1">
            <a:off x="1628595" y="3810004"/>
            <a:ext cx="1452356" cy="1359238"/>
          </a:xfrm>
          <a:prstGeom prst="straightConnector1">
            <a:avLst/>
          </a:prstGeom>
          <a:ln>
            <a:tailEnd type="arrow"/>
          </a:ln>
          <a:effectLst>
            <a:glow rad="139700">
              <a:schemeClr val="accent3">
                <a:satMod val="175000"/>
                <a:alpha val="40000"/>
              </a:schemeClr>
            </a:glow>
          </a:effectLst>
        </p:spPr>
        <p:style>
          <a:lnRef idx="3">
            <a:schemeClr val="accent4"/>
          </a:lnRef>
          <a:fillRef idx="0">
            <a:schemeClr val="accent4"/>
          </a:fillRef>
          <a:effectRef idx="2">
            <a:schemeClr val="accent4"/>
          </a:effectRef>
          <a:fontRef idx="minor">
            <a:schemeClr val="tx1"/>
          </a:fontRef>
        </p:style>
      </p:cxnSp>
      <p:sp>
        <p:nvSpPr>
          <p:cNvPr id="22" name="TextBox 21"/>
          <p:cNvSpPr txBox="1"/>
          <p:nvPr/>
        </p:nvSpPr>
        <p:spPr>
          <a:xfrm>
            <a:off x="374822" y="5169242"/>
            <a:ext cx="2507546" cy="461665"/>
          </a:xfrm>
          <a:prstGeom prst="rect">
            <a:avLst/>
          </a:prstGeom>
          <a:noFill/>
        </p:spPr>
        <p:txBody>
          <a:bodyPr wrap="none" rtlCol="0">
            <a:spAutoFit/>
          </a:bodyPr>
          <a:lstStyle/>
          <a:p>
            <a:r>
              <a:rPr lang="ru-RU" sz="2400" dirty="0" smtClean="0"/>
              <a:t>Пазы под лопатку</a:t>
            </a:r>
            <a:endParaRPr lang="ru-RU" sz="2400" dirty="0"/>
          </a:p>
        </p:txBody>
      </p:sp>
      <p:cxnSp>
        <p:nvCxnSpPr>
          <p:cNvPr id="24" name="Прямая со стрелкой 23"/>
          <p:cNvCxnSpPr>
            <a:stCxn id="25" idx="0"/>
          </p:cNvCxnSpPr>
          <p:nvPr/>
        </p:nvCxnSpPr>
        <p:spPr>
          <a:xfrm flipV="1">
            <a:off x="9413699" y="4337222"/>
            <a:ext cx="360496" cy="1552830"/>
          </a:xfrm>
          <a:prstGeom prst="straightConnector1">
            <a:avLst/>
          </a:prstGeom>
          <a:ln>
            <a:tailEnd type="arrow"/>
          </a:ln>
          <a:effectLst>
            <a:glow rad="139700">
              <a:schemeClr val="accent3">
                <a:satMod val="175000"/>
                <a:alpha val="40000"/>
              </a:schemeClr>
            </a:glow>
          </a:effectLst>
        </p:spPr>
        <p:style>
          <a:lnRef idx="3">
            <a:schemeClr val="accent4"/>
          </a:lnRef>
          <a:fillRef idx="0">
            <a:schemeClr val="accent4"/>
          </a:fillRef>
          <a:effectRef idx="2">
            <a:schemeClr val="accent4"/>
          </a:effectRef>
          <a:fontRef idx="minor">
            <a:schemeClr val="tx1"/>
          </a:fontRef>
        </p:style>
      </p:cxnSp>
      <p:sp>
        <p:nvSpPr>
          <p:cNvPr id="25" name="TextBox 24"/>
          <p:cNvSpPr txBox="1"/>
          <p:nvPr/>
        </p:nvSpPr>
        <p:spPr>
          <a:xfrm>
            <a:off x="7681782" y="5890052"/>
            <a:ext cx="3463833" cy="461665"/>
          </a:xfrm>
          <a:prstGeom prst="rect">
            <a:avLst/>
          </a:prstGeom>
          <a:noFill/>
        </p:spPr>
        <p:txBody>
          <a:bodyPr wrap="none" rtlCol="0">
            <a:spAutoFit/>
          </a:bodyPr>
          <a:lstStyle/>
          <a:p>
            <a:r>
              <a:rPr lang="ru-RU" sz="2400" dirty="0" smtClean="0"/>
              <a:t>Отверстия под </a:t>
            </a:r>
            <a:r>
              <a:rPr lang="ru-RU" sz="2400" dirty="0" err="1" smtClean="0"/>
              <a:t>проставку</a:t>
            </a:r>
            <a:endParaRPr lang="ru-RU" sz="2400" dirty="0"/>
          </a:p>
        </p:txBody>
      </p:sp>
      <p:pic>
        <p:nvPicPr>
          <p:cNvPr id="1026" name="Picture 2" descr="C:\Users\Vladimir\Desktop\Наклон паза в диске.jpg"/>
          <p:cNvPicPr>
            <a:picLocks noChangeAspect="1" noChangeArrowheads="1"/>
          </p:cNvPicPr>
          <p:nvPr/>
        </p:nvPicPr>
        <p:blipFill>
          <a:blip r:embed="rId6" cstate="print"/>
          <a:srcRect/>
          <a:stretch>
            <a:fillRect/>
          </a:stretch>
        </p:blipFill>
        <p:spPr bwMode="auto">
          <a:xfrm>
            <a:off x="11272709" y="786196"/>
            <a:ext cx="557213" cy="5100638"/>
          </a:xfrm>
          <a:prstGeom prst="rect">
            <a:avLst/>
          </a:prstGeom>
          <a:noFill/>
        </p:spPr>
      </p:pic>
      <p:sp>
        <p:nvSpPr>
          <p:cNvPr id="30" name="TextBox 29"/>
          <p:cNvSpPr txBox="1"/>
          <p:nvPr/>
        </p:nvSpPr>
        <p:spPr>
          <a:xfrm>
            <a:off x="9094573" y="3039763"/>
            <a:ext cx="340158" cy="461665"/>
          </a:xfrm>
          <a:prstGeom prst="rect">
            <a:avLst/>
          </a:prstGeom>
          <a:solidFill>
            <a:srgbClr val="FFFF00"/>
          </a:solidFill>
          <a:ln>
            <a:solidFill>
              <a:srgbClr val="FF0000"/>
            </a:solidFill>
          </a:ln>
        </p:spPr>
        <p:txBody>
          <a:bodyPr wrap="none" rtlCol="0">
            <a:spAutoFit/>
          </a:bodyPr>
          <a:lstStyle/>
          <a:p>
            <a:r>
              <a:rPr lang="ru-RU" sz="2400" dirty="0" smtClean="0"/>
              <a:t>1</a:t>
            </a:r>
            <a:endParaRPr lang="ru-RU" sz="2400" dirty="0"/>
          </a:p>
        </p:txBody>
      </p:sp>
      <p:sp>
        <p:nvSpPr>
          <p:cNvPr id="31" name="TextBox 30"/>
          <p:cNvSpPr txBox="1"/>
          <p:nvPr/>
        </p:nvSpPr>
        <p:spPr>
          <a:xfrm>
            <a:off x="7475838" y="1050325"/>
            <a:ext cx="340158" cy="461665"/>
          </a:xfrm>
          <a:prstGeom prst="rect">
            <a:avLst/>
          </a:prstGeom>
          <a:solidFill>
            <a:srgbClr val="FFFF00"/>
          </a:solidFill>
          <a:ln>
            <a:solidFill>
              <a:srgbClr val="FF0000"/>
            </a:solidFill>
          </a:ln>
        </p:spPr>
        <p:txBody>
          <a:bodyPr wrap="none" rtlCol="0">
            <a:spAutoFit/>
          </a:bodyPr>
          <a:lstStyle/>
          <a:p>
            <a:r>
              <a:rPr lang="ru-RU" sz="2400" dirty="0" smtClean="0"/>
              <a:t>2</a:t>
            </a:r>
            <a:endParaRPr lang="ru-RU" sz="2400" dirty="0"/>
          </a:p>
        </p:txBody>
      </p:sp>
      <p:sp>
        <p:nvSpPr>
          <p:cNvPr id="32" name="TextBox 31"/>
          <p:cNvSpPr txBox="1"/>
          <p:nvPr/>
        </p:nvSpPr>
        <p:spPr>
          <a:xfrm>
            <a:off x="10948087" y="1668163"/>
            <a:ext cx="340158" cy="461665"/>
          </a:xfrm>
          <a:prstGeom prst="rect">
            <a:avLst/>
          </a:prstGeom>
          <a:solidFill>
            <a:srgbClr val="FFFF00"/>
          </a:solidFill>
          <a:ln>
            <a:solidFill>
              <a:srgbClr val="FF0000"/>
            </a:solidFill>
          </a:ln>
        </p:spPr>
        <p:txBody>
          <a:bodyPr wrap="none" rtlCol="0">
            <a:spAutoFit/>
          </a:bodyPr>
          <a:lstStyle/>
          <a:p>
            <a:r>
              <a:rPr lang="ru-RU" sz="2400" dirty="0" smtClean="0"/>
              <a:t>3</a:t>
            </a:r>
            <a:endParaRPr lang="ru-RU" sz="2400" dirty="0"/>
          </a:p>
        </p:txBody>
      </p:sp>
      <p:sp>
        <p:nvSpPr>
          <p:cNvPr id="33" name="TextBox 32"/>
          <p:cNvSpPr txBox="1"/>
          <p:nvPr/>
        </p:nvSpPr>
        <p:spPr>
          <a:xfrm>
            <a:off x="9910119" y="4213655"/>
            <a:ext cx="340158" cy="461665"/>
          </a:xfrm>
          <a:prstGeom prst="rect">
            <a:avLst/>
          </a:prstGeom>
          <a:solidFill>
            <a:srgbClr val="FFFF00"/>
          </a:solidFill>
          <a:ln>
            <a:solidFill>
              <a:srgbClr val="FF0000"/>
            </a:solidFill>
          </a:ln>
        </p:spPr>
        <p:txBody>
          <a:bodyPr wrap="none" rtlCol="0">
            <a:spAutoFit/>
          </a:bodyPr>
          <a:lstStyle/>
          <a:p>
            <a:r>
              <a:rPr lang="ru-RU" sz="2400" dirty="0" smtClean="0"/>
              <a:t>4</a:t>
            </a:r>
            <a:endParaRPr lang="ru-RU" sz="2400" dirty="0"/>
          </a:p>
        </p:txBody>
      </p:sp>
    </p:spTree>
    <p:extLst>
      <p:ext uri="{BB962C8B-B14F-4D97-AF65-F5344CB8AC3E}">
        <p14:creationId xmlns="" xmlns:p14="http://schemas.microsoft.com/office/powerpoint/2010/main" val="1878654547"/>
      </p:ext>
    </p:extLst>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Тема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Тема 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Тема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2915</TotalTime>
  <Words>1578</Words>
  <Application>Microsoft Office PowerPoint</Application>
  <PresentationFormat>Произвольный</PresentationFormat>
  <Paragraphs>161</Paragraphs>
  <Slides>11</Slides>
  <Notes>10</Notes>
  <HiddenSlides>0</HiddenSlides>
  <MMClips>0</MMClips>
  <ScaleCrop>false</ScaleCrop>
  <HeadingPairs>
    <vt:vector size="4" baseType="variant">
      <vt:variant>
        <vt:lpstr>Тема</vt:lpstr>
      </vt:variant>
      <vt:variant>
        <vt:i4>1</vt:i4>
      </vt:variant>
      <vt:variant>
        <vt:lpstr>Заголовки слайдов</vt:lpstr>
      </vt:variant>
      <vt:variant>
        <vt:i4>11</vt:i4>
      </vt:variant>
    </vt:vector>
  </HeadingPairs>
  <TitlesOfParts>
    <vt:vector size="12" baseType="lpstr">
      <vt:lpstr>Тема Office</vt:lpstr>
      <vt:lpstr>Слайд 1</vt:lpstr>
      <vt:lpstr>Слайд 2</vt:lpstr>
      <vt:lpstr>Слайд 3</vt:lpstr>
      <vt:lpstr>Слайд 4</vt:lpstr>
      <vt:lpstr>Слайд 5</vt:lpstr>
      <vt:lpstr>Слайд 6</vt:lpstr>
      <vt:lpstr>Слайд 7</vt:lpstr>
      <vt:lpstr>Слайд 8</vt:lpstr>
      <vt:lpstr>Слайд 9</vt:lpstr>
      <vt:lpstr>Слайд 10</vt:lpstr>
      <vt:lpstr>Слайд 11</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Евгений Степанов</dc:creator>
  <cp:lastModifiedBy>Vladimir</cp:lastModifiedBy>
  <cp:revision>318</cp:revision>
  <dcterms:created xsi:type="dcterms:W3CDTF">2016-03-09T10:31:39Z</dcterms:created>
  <dcterms:modified xsi:type="dcterms:W3CDTF">2026-06-30T09:54:05Z</dcterms:modified>
</cp:coreProperties>
</file>